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19"/>
  </p:notesMasterIdLst>
  <p:sldIdLst>
    <p:sldId id="273" r:id="rId2"/>
    <p:sldId id="275" r:id="rId3"/>
    <p:sldId id="287" r:id="rId4"/>
    <p:sldId id="276" r:id="rId5"/>
    <p:sldId id="280" r:id="rId6"/>
    <p:sldId id="277" r:id="rId7"/>
    <p:sldId id="288" r:id="rId8"/>
    <p:sldId id="278" r:id="rId9"/>
    <p:sldId id="289" r:id="rId10"/>
    <p:sldId id="279" r:id="rId11"/>
    <p:sldId id="290" r:id="rId12"/>
    <p:sldId id="281" r:id="rId13"/>
    <p:sldId id="293" r:id="rId14"/>
    <p:sldId id="283" r:id="rId15"/>
    <p:sldId id="284" r:id="rId16"/>
    <p:sldId id="292" r:id="rId17"/>
    <p:sldId id="291" r:id="rId1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p:restoredTop sz="96327"/>
  </p:normalViewPr>
  <p:slideViewPr>
    <p:cSldViewPr snapToGrid="0">
      <p:cViewPr varScale="1">
        <p:scale>
          <a:sx n="139" d="100"/>
          <a:sy n="139" d="100"/>
        </p:scale>
        <p:origin x="18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3B3375-A5A7-413E-BC16-AACF377BA1E0}"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949B7B8E-C534-43FB-8399-433A6E0A2BFC}">
      <dgm:prSet custT="1"/>
      <dgm:spPr/>
      <dgm:t>
        <a:bodyPr/>
        <a:lstStyle/>
        <a:p>
          <a:pPr>
            <a:lnSpc>
              <a:spcPct val="100000"/>
            </a:lnSpc>
          </a:pPr>
          <a:r>
            <a:rPr lang="en-US" sz="2000" b="1" i="0" dirty="0">
              <a:effectLst/>
              <a:latin typeface="Söhne"/>
              <a:cs typeface="+mn-cs"/>
            </a:rPr>
            <a:t>Peace of Mind Monitoring:</a:t>
          </a:r>
        </a:p>
        <a:p>
          <a:pPr>
            <a:lnSpc>
              <a:spcPct val="100000"/>
            </a:lnSpc>
          </a:pPr>
          <a:r>
            <a:rPr lang="en-US" sz="1600" b="0" i="0" dirty="0">
              <a:effectLst/>
              <a:latin typeface="Söhne"/>
              <a:cs typeface="+mn-cs"/>
            </a:rPr>
            <a:t>Instantly track and receive alerts on room conditions for a safer sleeping environment.</a:t>
          </a:r>
          <a:endParaRPr lang="en-US" sz="1600" dirty="0">
            <a:cs typeface="+mn-cs"/>
          </a:endParaRPr>
        </a:p>
      </dgm:t>
    </dgm:pt>
    <dgm:pt modelId="{3FDC6861-0F13-4014-8779-FCE020B2D6CD}" type="parTrans" cxnId="{17519335-748E-423C-9089-E6245BA8B61E}">
      <dgm:prSet/>
      <dgm:spPr/>
      <dgm:t>
        <a:bodyPr/>
        <a:lstStyle/>
        <a:p>
          <a:endParaRPr lang="en-US"/>
        </a:p>
      </dgm:t>
    </dgm:pt>
    <dgm:pt modelId="{D5C4C351-41BF-4C4D-89D1-C70A9176DD70}" type="sibTrans" cxnId="{17519335-748E-423C-9089-E6245BA8B61E}">
      <dgm:prSet/>
      <dgm:spPr/>
      <dgm:t>
        <a:bodyPr/>
        <a:lstStyle/>
        <a:p>
          <a:endParaRPr lang="en-US"/>
        </a:p>
      </dgm:t>
    </dgm:pt>
    <dgm:pt modelId="{5DE89C3D-FE3F-4179-B2A9-3C761418D377}">
      <dgm:prSet custT="1"/>
      <dgm:spPr/>
      <dgm:t>
        <a:bodyPr/>
        <a:lstStyle/>
        <a:p>
          <a:pPr>
            <a:lnSpc>
              <a:spcPct val="100000"/>
            </a:lnSpc>
          </a:pPr>
          <a:r>
            <a:rPr lang="en-US" sz="2000" b="1" i="0" dirty="0">
              <a:effectLst/>
              <a:latin typeface="Söhne"/>
              <a:cs typeface="+mn-cs"/>
            </a:rPr>
            <a:t>Smart Security Features:</a:t>
          </a:r>
          <a:r>
            <a:rPr lang="en-US" sz="2000" b="0" i="0" dirty="0">
              <a:effectLst/>
              <a:latin typeface="Söhne"/>
              <a:cs typeface="+mn-cs"/>
            </a:rPr>
            <a:t> </a:t>
          </a:r>
        </a:p>
        <a:p>
          <a:pPr>
            <a:lnSpc>
              <a:spcPct val="100000"/>
            </a:lnSpc>
          </a:pPr>
          <a:r>
            <a:rPr lang="en-US" sz="1600" b="0" i="0" dirty="0">
              <a:effectLst/>
              <a:latin typeface="Söhne"/>
              <a:cs typeface="+mn-cs"/>
            </a:rPr>
            <a:t>Enhanced protection with sensors detecting hazards and unauthorized access.</a:t>
          </a:r>
          <a:endParaRPr lang="en-US" sz="1600" dirty="0">
            <a:cs typeface="+mn-cs"/>
          </a:endParaRPr>
        </a:p>
      </dgm:t>
    </dgm:pt>
    <dgm:pt modelId="{C76E06C5-3E78-438F-8DF6-A33A0CEB4869}" type="parTrans" cxnId="{E6B503E7-1A9B-4618-B223-25FBB3956A22}">
      <dgm:prSet/>
      <dgm:spPr/>
      <dgm:t>
        <a:bodyPr/>
        <a:lstStyle/>
        <a:p>
          <a:endParaRPr lang="en-US"/>
        </a:p>
      </dgm:t>
    </dgm:pt>
    <dgm:pt modelId="{7006B3BF-21FB-486D-A5C0-1AF2679351A0}" type="sibTrans" cxnId="{E6B503E7-1A9B-4618-B223-25FBB3956A22}">
      <dgm:prSet/>
      <dgm:spPr/>
      <dgm:t>
        <a:bodyPr/>
        <a:lstStyle/>
        <a:p>
          <a:endParaRPr lang="en-US"/>
        </a:p>
      </dgm:t>
    </dgm:pt>
    <dgm:pt modelId="{D1D753F0-1B51-4DD0-A854-0F6D2EE91FC1}">
      <dgm:prSet custT="1"/>
      <dgm:spPr/>
      <dgm:t>
        <a:bodyPr/>
        <a:lstStyle/>
        <a:p>
          <a:pPr>
            <a:lnSpc>
              <a:spcPct val="100000"/>
            </a:lnSpc>
          </a:pPr>
          <a:r>
            <a:rPr lang="en-US" sz="2000" b="1" i="0" dirty="0">
              <a:effectLst/>
              <a:latin typeface="Söhne"/>
              <a:cs typeface="+mn-cs"/>
            </a:rPr>
            <a:t>Optimized Health and Comfort:</a:t>
          </a:r>
        </a:p>
        <a:p>
          <a:pPr>
            <a:lnSpc>
              <a:spcPct val="100000"/>
            </a:lnSpc>
          </a:pPr>
          <a:r>
            <a:rPr lang="en-US" sz="1600" b="0" i="0" dirty="0">
              <a:effectLst/>
              <a:latin typeface="Söhne"/>
              <a:cs typeface="+mn-cs"/>
            </a:rPr>
            <a:t>Automated adjustments for ideal conditions, promoting better sleep and overall well-being.</a:t>
          </a:r>
          <a:endParaRPr lang="en-US" sz="1600" dirty="0">
            <a:cs typeface="+mn-cs"/>
          </a:endParaRPr>
        </a:p>
      </dgm:t>
    </dgm:pt>
    <dgm:pt modelId="{07EB04BB-CF75-416C-BB37-F59C8A01073E}" type="parTrans" cxnId="{F173CFD7-D2C8-4B9E-9352-7E7F846FDE1E}">
      <dgm:prSet/>
      <dgm:spPr/>
      <dgm:t>
        <a:bodyPr/>
        <a:lstStyle/>
        <a:p>
          <a:endParaRPr lang="en-US"/>
        </a:p>
      </dgm:t>
    </dgm:pt>
    <dgm:pt modelId="{5468B758-2867-4163-90A0-D19454921A90}" type="sibTrans" cxnId="{F173CFD7-D2C8-4B9E-9352-7E7F846FDE1E}">
      <dgm:prSet/>
      <dgm:spPr/>
      <dgm:t>
        <a:bodyPr/>
        <a:lstStyle/>
        <a:p>
          <a:endParaRPr lang="en-US"/>
        </a:p>
      </dgm:t>
    </dgm:pt>
    <dgm:pt modelId="{AC0744D0-24D0-478A-B7B1-087E47B8548F}" type="pres">
      <dgm:prSet presAssocID="{753B3375-A5A7-413E-BC16-AACF377BA1E0}" presName="root" presStyleCnt="0">
        <dgm:presLayoutVars>
          <dgm:dir/>
          <dgm:resizeHandles val="exact"/>
        </dgm:presLayoutVars>
      </dgm:prSet>
      <dgm:spPr/>
    </dgm:pt>
    <dgm:pt modelId="{0A2450C8-DA9B-4D3A-AAA2-19576430CD1D}" type="pres">
      <dgm:prSet presAssocID="{949B7B8E-C534-43FB-8399-433A6E0A2BFC}" presName="compNode" presStyleCnt="0"/>
      <dgm:spPr/>
    </dgm:pt>
    <dgm:pt modelId="{F72D7875-40E5-49A2-A4A0-E019202C08D2}" type="pres">
      <dgm:prSet presAssocID="{949B7B8E-C534-43FB-8399-433A6E0A2B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with Pulse"/>
        </a:ext>
      </dgm:extLst>
    </dgm:pt>
    <dgm:pt modelId="{3E438457-5032-41A1-A895-AF945E7B301C}" type="pres">
      <dgm:prSet presAssocID="{949B7B8E-C534-43FB-8399-433A6E0A2BFC}" presName="spaceRect" presStyleCnt="0"/>
      <dgm:spPr/>
    </dgm:pt>
    <dgm:pt modelId="{3D13C4AC-F2C9-414F-9CBA-BF1D5B796638}" type="pres">
      <dgm:prSet presAssocID="{949B7B8E-C534-43FB-8399-433A6E0A2BFC}" presName="textRect" presStyleLbl="revTx" presStyleIdx="0" presStyleCnt="3">
        <dgm:presLayoutVars>
          <dgm:chMax val="1"/>
          <dgm:chPref val="1"/>
        </dgm:presLayoutVars>
      </dgm:prSet>
      <dgm:spPr/>
    </dgm:pt>
    <dgm:pt modelId="{A5A1575A-6F6C-430E-A5EC-8A2FBA308770}" type="pres">
      <dgm:prSet presAssocID="{D5C4C351-41BF-4C4D-89D1-C70A9176DD70}" presName="sibTrans" presStyleCnt="0"/>
      <dgm:spPr/>
    </dgm:pt>
    <dgm:pt modelId="{BAE97673-CEF9-4C7E-909E-16650C5F877E}" type="pres">
      <dgm:prSet presAssocID="{5DE89C3D-FE3F-4179-B2A9-3C761418D377}" presName="compNode" presStyleCnt="0"/>
      <dgm:spPr/>
    </dgm:pt>
    <dgm:pt modelId="{93A8A410-28D3-4ACC-A061-3905E5041106}" type="pres">
      <dgm:prSet presAssocID="{5DE89C3D-FE3F-4179-B2A9-3C761418D3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שינה"/>
        </a:ext>
      </dgm:extLst>
    </dgm:pt>
    <dgm:pt modelId="{1A80AEB3-DA5F-42E1-B80C-5387B2AD9CE5}" type="pres">
      <dgm:prSet presAssocID="{5DE89C3D-FE3F-4179-B2A9-3C761418D377}" presName="spaceRect" presStyleCnt="0"/>
      <dgm:spPr/>
    </dgm:pt>
    <dgm:pt modelId="{8B9CE6A9-B698-412A-B39F-71EEB02F0AC2}" type="pres">
      <dgm:prSet presAssocID="{5DE89C3D-FE3F-4179-B2A9-3C761418D377}" presName="textRect" presStyleLbl="revTx" presStyleIdx="1" presStyleCnt="3">
        <dgm:presLayoutVars>
          <dgm:chMax val="1"/>
          <dgm:chPref val="1"/>
        </dgm:presLayoutVars>
      </dgm:prSet>
      <dgm:spPr/>
    </dgm:pt>
    <dgm:pt modelId="{BCCB273B-45D0-49CF-BCAB-1DFB8C7F89D3}" type="pres">
      <dgm:prSet presAssocID="{7006B3BF-21FB-486D-A5C0-1AF2679351A0}" presName="sibTrans" presStyleCnt="0"/>
      <dgm:spPr/>
    </dgm:pt>
    <dgm:pt modelId="{58C4D794-F875-4B55-BA4D-27D64F86322B}" type="pres">
      <dgm:prSet presAssocID="{D1D753F0-1B51-4DD0-A854-0F6D2EE91FC1}" presName="compNode" presStyleCnt="0"/>
      <dgm:spPr/>
    </dgm:pt>
    <dgm:pt modelId="{7431CB24-840A-4E78-A7A7-B54A3C48A23F}" type="pres">
      <dgm:prSet presAssocID="{D1D753F0-1B51-4DD0-A854-0F6D2EE91F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מנעול"/>
        </a:ext>
      </dgm:extLst>
    </dgm:pt>
    <dgm:pt modelId="{A16C4904-3ADE-46D1-B4A7-0B253D675CC8}" type="pres">
      <dgm:prSet presAssocID="{D1D753F0-1B51-4DD0-A854-0F6D2EE91FC1}" presName="spaceRect" presStyleCnt="0"/>
      <dgm:spPr/>
    </dgm:pt>
    <dgm:pt modelId="{2A95DD82-4687-42E6-A4B8-D896B8B05B49}" type="pres">
      <dgm:prSet presAssocID="{D1D753F0-1B51-4DD0-A854-0F6D2EE91FC1}" presName="textRect" presStyleLbl="revTx" presStyleIdx="2" presStyleCnt="3" custScaleX="124184">
        <dgm:presLayoutVars>
          <dgm:chMax val="1"/>
          <dgm:chPref val="1"/>
        </dgm:presLayoutVars>
      </dgm:prSet>
      <dgm:spPr/>
    </dgm:pt>
  </dgm:ptLst>
  <dgm:cxnLst>
    <dgm:cxn modelId="{94F85A10-50D6-450E-ADF5-EF5C548A5E46}" type="presOf" srcId="{5DE89C3D-FE3F-4179-B2A9-3C761418D377}" destId="{8B9CE6A9-B698-412A-B39F-71EEB02F0AC2}" srcOrd="0" destOrd="0" presId="urn:microsoft.com/office/officeart/2018/2/layout/IconLabelList"/>
    <dgm:cxn modelId="{D0CE4E2F-C011-4D21-B2C9-4A29C48C86CC}" type="presOf" srcId="{753B3375-A5A7-413E-BC16-AACF377BA1E0}" destId="{AC0744D0-24D0-478A-B7B1-087E47B8548F}" srcOrd="0" destOrd="0" presId="urn:microsoft.com/office/officeart/2018/2/layout/IconLabelList"/>
    <dgm:cxn modelId="{17519335-748E-423C-9089-E6245BA8B61E}" srcId="{753B3375-A5A7-413E-BC16-AACF377BA1E0}" destId="{949B7B8E-C534-43FB-8399-433A6E0A2BFC}" srcOrd="0" destOrd="0" parTransId="{3FDC6861-0F13-4014-8779-FCE020B2D6CD}" sibTransId="{D5C4C351-41BF-4C4D-89D1-C70A9176DD70}"/>
    <dgm:cxn modelId="{BA22D296-6B1E-4B0B-BD70-123044870117}" type="presOf" srcId="{949B7B8E-C534-43FB-8399-433A6E0A2BFC}" destId="{3D13C4AC-F2C9-414F-9CBA-BF1D5B796638}" srcOrd="0" destOrd="0" presId="urn:microsoft.com/office/officeart/2018/2/layout/IconLabelList"/>
    <dgm:cxn modelId="{F173CFD7-D2C8-4B9E-9352-7E7F846FDE1E}" srcId="{753B3375-A5A7-413E-BC16-AACF377BA1E0}" destId="{D1D753F0-1B51-4DD0-A854-0F6D2EE91FC1}" srcOrd="2" destOrd="0" parTransId="{07EB04BB-CF75-416C-BB37-F59C8A01073E}" sibTransId="{5468B758-2867-4163-90A0-D19454921A90}"/>
    <dgm:cxn modelId="{E6B503E7-1A9B-4618-B223-25FBB3956A22}" srcId="{753B3375-A5A7-413E-BC16-AACF377BA1E0}" destId="{5DE89C3D-FE3F-4179-B2A9-3C761418D377}" srcOrd="1" destOrd="0" parTransId="{C76E06C5-3E78-438F-8DF6-A33A0CEB4869}" sibTransId="{7006B3BF-21FB-486D-A5C0-1AF2679351A0}"/>
    <dgm:cxn modelId="{72B726F5-F473-4B36-A599-0F62E115C4EB}" type="presOf" srcId="{D1D753F0-1B51-4DD0-A854-0F6D2EE91FC1}" destId="{2A95DD82-4687-42E6-A4B8-D896B8B05B49}" srcOrd="0" destOrd="0" presId="urn:microsoft.com/office/officeart/2018/2/layout/IconLabelList"/>
    <dgm:cxn modelId="{A3EDC90B-40BE-492E-AA23-54494D7BFE67}" type="presParOf" srcId="{AC0744D0-24D0-478A-B7B1-087E47B8548F}" destId="{0A2450C8-DA9B-4D3A-AAA2-19576430CD1D}" srcOrd="0" destOrd="0" presId="urn:microsoft.com/office/officeart/2018/2/layout/IconLabelList"/>
    <dgm:cxn modelId="{AE5BFB38-CAEC-4D58-B772-5D4635E64F73}" type="presParOf" srcId="{0A2450C8-DA9B-4D3A-AAA2-19576430CD1D}" destId="{F72D7875-40E5-49A2-A4A0-E019202C08D2}" srcOrd="0" destOrd="0" presId="urn:microsoft.com/office/officeart/2018/2/layout/IconLabelList"/>
    <dgm:cxn modelId="{F95688E7-094F-4620-9F5E-C294EF487939}" type="presParOf" srcId="{0A2450C8-DA9B-4D3A-AAA2-19576430CD1D}" destId="{3E438457-5032-41A1-A895-AF945E7B301C}" srcOrd="1" destOrd="0" presId="urn:microsoft.com/office/officeart/2018/2/layout/IconLabelList"/>
    <dgm:cxn modelId="{E7F59B3B-C128-4D3A-BF70-E6C876C4FA9C}" type="presParOf" srcId="{0A2450C8-DA9B-4D3A-AAA2-19576430CD1D}" destId="{3D13C4AC-F2C9-414F-9CBA-BF1D5B796638}" srcOrd="2" destOrd="0" presId="urn:microsoft.com/office/officeart/2018/2/layout/IconLabelList"/>
    <dgm:cxn modelId="{D355A1E8-432D-4C31-93BE-FCFF49D46153}" type="presParOf" srcId="{AC0744D0-24D0-478A-B7B1-087E47B8548F}" destId="{A5A1575A-6F6C-430E-A5EC-8A2FBA308770}" srcOrd="1" destOrd="0" presId="urn:microsoft.com/office/officeart/2018/2/layout/IconLabelList"/>
    <dgm:cxn modelId="{75EA779F-3105-4C83-83DA-4CD87CD3C864}" type="presParOf" srcId="{AC0744D0-24D0-478A-B7B1-087E47B8548F}" destId="{BAE97673-CEF9-4C7E-909E-16650C5F877E}" srcOrd="2" destOrd="0" presId="urn:microsoft.com/office/officeart/2018/2/layout/IconLabelList"/>
    <dgm:cxn modelId="{29AE88E8-CD58-49F1-AB4F-53BEC5D31732}" type="presParOf" srcId="{BAE97673-CEF9-4C7E-909E-16650C5F877E}" destId="{93A8A410-28D3-4ACC-A061-3905E5041106}" srcOrd="0" destOrd="0" presId="urn:microsoft.com/office/officeart/2018/2/layout/IconLabelList"/>
    <dgm:cxn modelId="{9196BEEE-2906-4169-BC8E-9F511A286E67}" type="presParOf" srcId="{BAE97673-CEF9-4C7E-909E-16650C5F877E}" destId="{1A80AEB3-DA5F-42E1-B80C-5387B2AD9CE5}" srcOrd="1" destOrd="0" presId="urn:microsoft.com/office/officeart/2018/2/layout/IconLabelList"/>
    <dgm:cxn modelId="{F069B847-84CA-422E-A167-1C77AA5D2C32}" type="presParOf" srcId="{BAE97673-CEF9-4C7E-909E-16650C5F877E}" destId="{8B9CE6A9-B698-412A-B39F-71EEB02F0AC2}" srcOrd="2" destOrd="0" presId="urn:microsoft.com/office/officeart/2018/2/layout/IconLabelList"/>
    <dgm:cxn modelId="{ECEFA8B9-83BB-42F5-852A-16EDF23FD4BC}" type="presParOf" srcId="{AC0744D0-24D0-478A-B7B1-087E47B8548F}" destId="{BCCB273B-45D0-49CF-BCAB-1DFB8C7F89D3}" srcOrd="3" destOrd="0" presId="urn:microsoft.com/office/officeart/2018/2/layout/IconLabelList"/>
    <dgm:cxn modelId="{B01BD55E-2E0C-42FF-9CD5-3DDCD6168B5C}" type="presParOf" srcId="{AC0744D0-24D0-478A-B7B1-087E47B8548F}" destId="{58C4D794-F875-4B55-BA4D-27D64F86322B}" srcOrd="4" destOrd="0" presId="urn:microsoft.com/office/officeart/2018/2/layout/IconLabelList"/>
    <dgm:cxn modelId="{B794B264-98E1-438E-89F0-34C55E63798B}" type="presParOf" srcId="{58C4D794-F875-4B55-BA4D-27D64F86322B}" destId="{7431CB24-840A-4E78-A7A7-B54A3C48A23F}" srcOrd="0" destOrd="0" presId="urn:microsoft.com/office/officeart/2018/2/layout/IconLabelList"/>
    <dgm:cxn modelId="{628DDCB5-8AD1-40AE-B607-3FF721905C53}" type="presParOf" srcId="{58C4D794-F875-4B55-BA4D-27D64F86322B}" destId="{A16C4904-3ADE-46D1-B4A7-0B253D675CC8}" srcOrd="1" destOrd="0" presId="urn:microsoft.com/office/officeart/2018/2/layout/IconLabelList"/>
    <dgm:cxn modelId="{576451CA-D20B-46FF-AA67-A39A334B77E8}" type="presParOf" srcId="{58C4D794-F875-4B55-BA4D-27D64F86322B}" destId="{2A95DD82-4687-42E6-A4B8-D896B8B05B4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7242B6-F378-4807-9CB5-2CF91B30277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pPr rtl="1"/>
          <a:endParaRPr lang="he-IL"/>
        </a:p>
      </dgm:t>
    </dgm:pt>
    <dgm:pt modelId="{03F3CA49-77D7-41C7-82CD-B7915B99C768}">
      <dgm:prSet phldrT="[טקסט]" custT="1"/>
      <dgm:spPr/>
      <dgm:t>
        <a:bodyPr/>
        <a:lstStyle/>
        <a:p>
          <a:pPr rtl="1"/>
          <a:r>
            <a:rPr lang="en-US" sz="1400" b="0" i="0" dirty="0">
              <a:solidFill>
                <a:schemeClr val="bg1"/>
              </a:solidFill>
              <a:effectLst/>
              <a:latin typeface="Söhne"/>
            </a:rPr>
            <a:t>A robust connection to a secured </a:t>
          </a:r>
          <a:r>
            <a:rPr lang="en-US" sz="1400" b="0" i="0" dirty="0" err="1">
              <a:solidFill>
                <a:schemeClr val="bg1"/>
              </a:solidFill>
              <a:effectLst/>
              <a:latin typeface="Söhne"/>
            </a:rPr>
            <a:t>WiFi</a:t>
          </a:r>
          <a:r>
            <a:rPr lang="en-US" sz="1400" b="0" i="0" dirty="0">
              <a:solidFill>
                <a:schemeClr val="bg1"/>
              </a:solidFill>
              <a:effectLst/>
              <a:latin typeface="Söhne"/>
            </a:rPr>
            <a:t> network, ensuring data integrity and safeguarding against unauthorized access. This secure connection is pivotal for reliable communication, enhancing the overall resilience of the system.</a:t>
          </a:r>
          <a:endParaRPr lang="he-IL" sz="1400" dirty="0">
            <a:solidFill>
              <a:schemeClr val="bg1"/>
            </a:solidFill>
          </a:endParaRPr>
        </a:p>
      </dgm:t>
    </dgm:pt>
    <dgm:pt modelId="{13D20920-AA38-4AFE-91B6-599D47F25152}" type="parTrans" cxnId="{DE15EA5B-5EB4-497E-AF45-046579893AD9}">
      <dgm:prSet/>
      <dgm:spPr/>
      <dgm:t>
        <a:bodyPr/>
        <a:lstStyle/>
        <a:p>
          <a:pPr rtl="1"/>
          <a:endParaRPr lang="he-IL"/>
        </a:p>
      </dgm:t>
    </dgm:pt>
    <dgm:pt modelId="{03C49657-8E29-4E27-A1DA-4168E5EBD754}" type="sibTrans" cxnId="{DE15EA5B-5EB4-497E-AF45-046579893AD9}">
      <dgm:prSet/>
      <dgm:spPr/>
      <dgm:t>
        <a:bodyPr/>
        <a:lstStyle/>
        <a:p>
          <a:pPr rtl="1"/>
          <a:endParaRPr lang="he-IL"/>
        </a:p>
      </dgm:t>
    </dgm:pt>
    <dgm:pt modelId="{F7CCB531-D421-4677-8692-2FFDFC993F94}">
      <dgm:prSet phldrT="[טקסט]" custT="1"/>
      <dgm:spPr/>
      <dgm:t>
        <a:bodyPr/>
        <a:lstStyle/>
        <a:p>
          <a:pPr rtl="1"/>
          <a:r>
            <a:rPr lang="en-US" sz="1400" dirty="0"/>
            <a:t>Utilizing the MQTT protocol, our system facilitates seamless communication between the ESP32 and AWS, ensuring efficient and secure data transfer. This integration with AWS empowers cloud-based storage processing and  accessibility for caregivers.</a:t>
          </a:r>
          <a:endParaRPr lang="he-IL" sz="1400" dirty="0"/>
        </a:p>
      </dgm:t>
    </dgm:pt>
    <dgm:pt modelId="{0C6D8040-EDC8-4FE4-A5A5-4B017D3EDC98}" type="parTrans" cxnId="{D8A224E7-3D4F-4EC2-80F3-3263626DA923}">
      <dgm:prSet/>
      <dgm:spPr/>
      <dgm:t>
        <a:bodyPr/>
        <a:lstStyle/>
        <a:p>
          <a:pPr rtl="1"/>
          <a:endParaRPr lang="he-IL"/>
        </a:p>
      </dgm:t>
    </dgm:pt>
    <dgm:pt modelId="{380B7D73-761D-488B-8EB9-DE164FA854CD}" type="sibTrans" cxnId="{D8A224E7-3D4F-4EC2-80F3-3263626DA923}">
      <dgm:prSet/>
      <dgm:spPr/>
      <dgm:t>
        <a:bodyPr/>
        <a:lstStyle/>
        <a:p>
          <a:pPr rtl="1"/>
          <a:endParaRPr lang="he-IL"/>
        </a:p>
      </dgm:t>
    </dgm:pt>
    <dgm:pt modelId="{7671BB57-0BD1-43A4-A694-92DF69364B26}" type="pres">
      <dgm:prSet presAssocID="{107242B6-F378-4807-9CB5-2CF91B302779}" presName="rootnode" presStyleCnt="0">
        <dgm:presLayoutVars>
          <dgm:chMax/>
          <dgm:chPref/>
          <dgm:dir/>
          <dgm:animLvl val="lvl"/>
        </dgm:presLayoutVars>
      </dgm:prSet>
      <dgm:spPr/>
    </dgm:pt>
    <dgm:pt modelId="{3A2F8D02-ED23-484C-AE9B-A9087D2A211D}" type="pres">
      <dgm:prSet presAssocID="{03F3CA49-77D7-41C7-82CD-B7915B99C768}" presName="composite" presStyleCnt="0"/>
      <dgm:spPr/>
    </dgm:pt>
    <dgm:pt modelId="{E7ACCDCD-94EF-47C3-82CC-E3049F58AB73}" type="pres">
      <dgm:prSet presAssocID="{03F3CA49-77D7-41C7-82CD-B7915B99C768}" presName="bentUpArrow1" presStyleLbl="alignImgPlace1" presStyleIdx="0" presStyleCnt="1"/>
      <dgm:spPr/>
    </dgm:pt>
    <dgm:pt modelId="{344DC913-40B6-4D1C-B519-A9C507A851D4}" type="pres">
      <dgm:prSet presAssocID="{03F3CA49-77D7-41C7-82CD-B7915B99C768}" presName="ParentText" presStyleLbl="node1" presStyleIdx="0" presStyleCnt="2">
        <dgm:presLayoutVars>
          <dgm:chMax val="1"/>
          <dgm:chPref val="1"/>
          <dgm:bulletEnabled val="1"/>
        </dgm:presLayoutVars>
      </dgm:prSet>
      <dgm:spPr/>
    </dgm:pt>
    <dgm:pt modelId="{53B8E0CC-1A82-492E-9B5C-F784CBF4E96A}" type="pres">
      <dgm:prSet presAssocID="{03F3CA49-77D7-41C7-82CD-B7915B99C768}" presName="ChildText" presStyleLbl="revTx" presStyleIdx="0" presStyleCnt="1">
        <dgm:presLayoutVars>
          <dgm:chMax val="0"/>
          <dgm:chPref val="0"/>
          <dgm:bulletEnabled val="1"/>
        </dgm:presLayoutVars>
      </dgm:prSet>
      <dgm:spPr/>
    </dgm:pt>
    <dgm:pt modelId="{458AEB07-1E71-41E7-98DF-2816F1F53377}" type="pres">
      <dgm:prSet presAssocID="{03C49657-8E29-4E27-A1DA-4168E5EBD754}" presName="sibTrans" presStyleCnt="0"/>
      <dgm:spPr/>
    </dgm:pt>
    <dgm:pt modelId="{56516D4B-D040-4BCB-B7A8-60E03869694A}" type="pres">
      <dgm:prSet presAssocID="{F7CCB531-D421-4677-8692-2FFDFC993F94}" presName="composite" presStyleCnt="0"/>
      <dgm:spPr/>
    </dgm:pt>
    <dgm:pt modelId="{43D92DE4-AD96-4757-9824-900BE0DD2800}" type="pres">
      <dgm:prSet presAssocID="{F7CCB531-D421-4677-8692-2FFDFC993F94}" presName="ParentText" presStyleLbl="node1" presStyleIdx="1" presStyleCnt="2">
        <dgm:presLayoutVars>
          <dgm:chMax val="1"/>
          <dgm:chPref val="1"/>
          <dgm:bulletEnabled val="1"/>
        </dgm:presLayoutVars>
      </dgm:prSet>
      <dgm:spPr/>
    </dgm:pt>
  </dgm:ptLst>
  <dgm:cxnLst>
    <dgm:cxn modelId="{DE15EA5B-5EB4-497E-AF45-046579893AD9}" srcId="{107242B6-F378-4807-9CB5-2CF91B302779}" destId="{03F3CA49-77D7-41C7-82CD-B7915B99C768}" srcOrd="0" destOrd="0" parTransId="{13D20920-AA38-4AFE-91B6-599D47F25152}" sibTransId="{03C49657-8E29-4E27-A1DA-4168E5EBD754}"/>
    <dgm:cxn modelId="{DD355381-23CA-48BD-A407-C1CA18CFA5EE}" type="presOf" srcId="{03F3CA49-77D7-41C7-82CD-B7915B99C768}" destId="{344DC913-40B6-4D1C-B519-A9C507A851D4}" srcOrd="0" destOrd="0" presId="urn:microsoft.com/office/officeart/2005/8/layout/StepDownProcess"/>
    <dgm:cxn modelId="{19AB59C2-7922-4F58-9494-722FD135102D}" type="presOf" srcId="{107242B6-F378-4807-9CB5-2CF91B302779}" destId="{7671BB57-0BD1-43A4-A694-92DF69364B26}" srcOrd="0" destOrd="0" presId="urn:microsoft.com/office/officeart/2005/8/layout/StepDownProcess"/>
    <dgm:cxn modelId="{D8A224E7-3D4F-4EC2-80F3-3263626DA923}" srcId="{107242B6-F378-4807-9CB5-2CF91B302779}" destId="{F7CCB531-D421-4677-8692-2FFDFC993F94}" srcOrd="1" destOrd="0" parTransId="{0C6D8040-EDC8-4FE4-A5A5-4B017D3EDC98}" sibTransId="{380B7D73-761D-488B-8EB9-DE164FA854CD}"/>
    <dgm:cxn modelId="{03F2A0F3-99D1-44CA-B1CF-A48A40E32199}" type="presOf" srcId="{F7CCB531-D421-4677-8692-2FFDFC993F94}" destId="{43D92DE4-AD96-4757-9824-900BE0DD2800}" srcOrd="0" destOrd="0" presId="urn:microsoft.com/office/officeart/2005/8/layout/StepDownProcess"/>
    <dgm:cxn modelId="{12C8385F-8D6C-4E60-A607-607400BF1C6C}" type="presParOf" srcId="{7671BB57-0BD1-43A4-A694-92DF69364B26}" destId="{3A2F8D02-ED23-484C-AE9B-A9087D2A211D}" srcOrd="0" destOrd="0" presId="urn:microsoft.com/office/officeart/2005/8/layout/StepDownProcess"/>
    <dgm:cxn modelId="{62A451A8-0F25-4725-940B-19B2DE24084E}" type="presParOf" srcId="{3A2F8D02-ED23-484C-AE9B-A9087D2A211D}" destId="{E7ACCDCD-94EF-47C3-82CC-E3049F58AB73}" srcOrd="0" destOrd="0" presId="urn:microsoft.com/office/officeart/2005/8/layout/StepDownProcess"/>
    <dgm:cxn modelId="{566066C9-3202-41F1-8CD8-F473B3C92741}" type="presParOf" srcId="{3A2F8D02-ED23-484C-AE9B-A9087D2A211D}" destId="{344DC913-40B6-4D1C-B519-A9C507A851D4}" srcOrd="1" destOrd="0" presId="urn:microsoft.com/office/officeart/2005/8/layout/StepDownProcess"/>
    <dgm:cxn modelId="{8C8B3E5A-B3AD-449C-BAF6-7F09EFE961B6}" type="presParOf" srcId="{3A2F8D02-ED23-484C-AE9B-A9087D2A211D}" destId="{53B8E0CC-1A82-492E-9B5C-F784CBF4E96A}" srcOrd="2" destOrd="0" presId="urn:microsoft.com/office/officeart/2005/8/layout/StepDownProcess"/>
    <dgm:cxn modelId="{46AEECAD-9C31-47DD-8395-75005B3B515A}" type="presParOf" srcId="{7671BB57-0BD1-43A4-A694-92DF69364B26}" destId="{458AEB07-1E71-41E7-98DF-2816F1F53377}" srcOrd="1" destOrd="0" presId="urn:microsoft.com/office/officeart/2005/8/layout/StepDownProcess"/>
    <dgm:cxn modelId="{335D2EBD-5ADB-4E28-862C-5858428A8866}" type="presParOf" srcId="{7671BB57-0BD1-43A4-A694-92DF69364B26}" destId="{56516D4B-D040-4BCB-B7A8-60E03869694A}" srcOrd="2" destOrd="0" presId="urn:microsoft.com/office/officeart/2005/8/layout/StepDownProcess"/>
    <dgm:cxn modelId="{16DF2231-3A47-43AC-BC56-EFA8108CEC18}" type="presParOf" srcId="{56516D4B-D040-4BCB-B7A8-60E03869694A}" destId="{43D92DE4-AD96-4757-9824-900BE0DD280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D7875-40E5-49A2-A4A0-E019202C08D2}">
      <dsp:nvSpPr>
        <dsp:cNvPr id="0" name=""/>
        <dsp:cNvSpPr/>
      </dsp:nvSpPr>
      <dsp:spPr>
        <a:xfrm>
          <a:off x="1005572" y="504717"/>
          <a:ext cx="1326099" cy="1326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13C4AC-F2C9-414F-9CBA-BF1D5B796638}">
      <dsp:nvSpPr>
        <dsp:cNvPr id="0" name=""/>
        <dsp:cNvSpPr/>
      </dsp:nvSpPr>
      <dsp:spPr>
        <a:xfrm>
          <a:off x="195178" y="2271908"/>
          <a:ext cx="2946888" cy="117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i="0" kern="1200" dirty="0">
              <a:effectLst/>
              <a:latin typeface="Söhne"/>
              <a:cs typeface="+mn-cs"/>
            </a:rPr>
            <a:t>Peace of Mind Monitoring:</a:t>
          </a:r>
        </a:p>
        <a:p>
          <a:pPr marL="0" lvl="0" indent="0" algn="ctr" defTabSz="889000">
            <a:lnSpc>
              <a:spcPct val="100000"/>
            </a:lnSpc>
            <a:spcBef>
              <a:spcPct val="0"/>
            </a:spcBef>
            <a:spcAft>
              <a:spcPct val="35000"/>
            </a:spcAft>
            <a:buNone/>
          </a:pPr>
          <a:r>
            <a:rPr lang="en-US" sz="1600" b="0" i="0" kern="1200" dirty="0">
              <a:effectLst/>
              <a:latin typeface="Söhne"/>
              <a:cs typeface="+mn-cs"/>
            </a:rPr>
            <a:t>Instantly track and receive alerts on room conditions for a safer sleeping environment.</a:t>
          </a:r>
          <a:endParaRPr lang="en-US" sz="1600" kern="1200" dirty="0">
            <a:cs typeface="+mn-cs"/>
          </a:endParaRPr>
        </a:p>
      </dsp:txBody>
      <dsp:txXfrm>
        <a:off x="195178" y="2271908"/>
        <a:ext cx="2946888" cy="1172249"/>
      </dsp:txXfrm>
    </dsp:sp>
    <dsp:sp modelId="{93A8A410-28D3-4ACC-A061-3905E5041106}">
      <dsp:nvSpPr>
        <dsp:cNvPr id="0" name=""/>
        <dsp:cNvSpPr/>
      </dsp:nvSpPr>
      <dsp:spPr>
        <a:xfrm>
          <a:off x="4468166" y="504717"/>
          <a:ext cx="1326099" cy="1326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9CE6A9-B698-412A-B39F-71EEB02F0AC2}">
      <dsp:nvSpPr>
        <dsp:cNvPr id="0" name=""/>
        <dsp:cNvSpPr/>
      </dsp:nvSpPr>
      <dsp:spPr>
        <a:xfrm>
          <a:off x="3657772" y="2271908"/>
          <a:ext cx="2946888" cy="117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i="0" kern="1200" dirty="0">
              <a:effectLst/>
              <a:latin typeface="Söhne"/>
              <a:cs typeface="+mn-cs"/>
            </a:rPr>
            <a:t>Smart Security Features:</a:t>
          </a:r>
          <a:r>
            <a:rPr lang="en-US" sz="2000" b="0" i="0" kern="1200" dirty="0">
              <a:effectLst/>
              <a:latin typeface="Söhne"/>
              <a:cs typeface="+mn-cs"/>
            </a:rPr>
            <a:t> </a:t>
          </a:r>
        </a:p>
        <a:p>
          <a:pPr marL="0" lvl="0" indent="0" algn="ctr" defTabSz="889000">
            <a:lnSpc>
              <a:spcPct val="100000"/>
            </a:lnSpc>
            <a:spcBef>
              <a:spcPct val="0"/>
            </a:spcBef>
            <a:spcAft>
              <a:spcPct val="35000"/>
            </a:spcAft>
            <a:buNone/>
          </a:pPr>
          <a:r>
            <a:rPr lang="en-US" sz="1600" b="0" i="0" kern="1200" dirty="0">
              <a:effectLst/>
              <a:latin typeface="Söhne"/>
              <a:cs typeface="+mn-cs"/>
            </a:rPr>
            <a:t>Enhanced protection with sensors detecting hazards and unauthorized access.</a:t>
          </a:r>
          <a:endParaRPr lang="en-US" sz="1600" kern="1200" dirty="0">
            <a:cs typeface="+mn-cs"/>
          </a:endParaRPr>
        </a:p>
      </dsp:txBody>
      <dsp:txXfrm>
        <a:off x="3657772" y="2271908"/>
        <a:ext cx="2946888" cy="1172249"/>
      </dsp:txXfrm>
    </dsp:sp>
    <dsp:sp modelId="{7431CB24-840A-4E78-A7A7-B54A3C48A23F}">
      <dsp:nvSpPr>
        <dsp:cNvPr id="0" name=""/>
        <dsp:cNvSpPr/>
      </dsp:nvSpPr>
      <dsp:spPr>
        <a:xfrm>
          <a:off x="8287098" y="504717"/>
          <a:ext cx="1326099" cy="1326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95DD82-4687-42E6-A4B8-D896B8B05B49}">
      <dsp:nvSpPr>
        <dsp:cNvPr id="0" name=""/>
        <dsp:cNvSpPr/>
      </dsp:nvSpPr>
      <dsp:spPr>
        <a:xfrm>
          <a:off x="7120366" y="2271908"/>
          <a:ext cx="3659564" cy="117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i="0" kern="1200" dirty="0">
              <a:effectLst/>
              <a:latin typeface="Söhne"/>
              <a:cs typeface="+mn-cs"/>
            </a:rPr>
            <a:t>Optimized Health and Comfort:</a:t>
          </a:r>
        </a:p>
        <a:p>
          <a:pPr marL="0" lvl="0" indent="0" algn="ctr" defTabSz="889000">
            <a:lnSpc>
              <a:spcPct val="100000"/>
            </a:lnSpc>
            <a:spcBef>
              <a:spcPct val="0"/>
            </a:spcBef>
            <a:spcAft>
              <a:spcPct val="35000"/>
            </a:spcAft>
            <a:buNone/>
          </a:pPr>
          <a:r>
            <a:rPr lang="en-US" sz="1600" b="0" i="0" kern="1200" dirty="0">
              <a:effectLst/>
              <a:latin typeface="Söhne"/>
              <a:cs typeface="+mn-cs"/>
            </a:rPr>
            <a:t>Automated adjustments for ideal conditions, promoting better sleep and overall well-being.</a:t>
          </a:r>
          <a:endParaRPr lang="en-US" sz="1600" kern="1200" dirty="0">
            <a:cs typeface="+mn-cs"/>
          </a:endParaRPr>
        </a:p>
      </dsp:txBody>
      <dsp:txXfrm>
        <a:off x="7120366" y="2271908"/>
        <a:ext cx="3659564" cy="1172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CCDCD-94EF-47C3-82CC-E3049F58AB73}">
      <dsp:nvSpPr>
        <dsp:cNvPr id="0" name=""/>
        <dsp:cNvSpPr/>
      </dsp:nvSpPr>
      <dsp:spPr>
        <a:xfrm rot="5400000">
          <a:off x="1143819" y="1851187"/>
          <a:ext cx="1655545" cy="1884779"/>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4DC913-40B6-4D1C-B519-A9C507A851D4}">
      <dsp:nvSpPr>
        <dsp:cNvPr id="0" name=""/>
        <dsp:cNvSpPr/>
      </dsp:nvSpPr>
      <dsp:spPr>
        <a:xfrm>
          <a:off x="705200" y="15982"/>
          <a:ext cx="2786963" cy="1950784"/>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en-US" sz="1400" b="0" i="0" kern="1200" dirty="0">
              <a:solidFill>
                <a:schemeClr val="bg1"/>
              </a:solidFill>
              <a:effectLst/>
              <a:latin typeface="Söhne"/>
            </a:rPr>
            <a:t>A robust connection to a secured </a:t>
          </a:r>
          <a:r>
            <a:rPr lang="en-US" sz="1400" b="0" i="0" kern="1200" dirty="0" err="1">
              <a:solidFill>
                <a:schemeClr val="bg1"/>
              </a:solidFill>
              <a:effectLst/>
              <a:latin typeface="Söhne"/>
            </a:rPr>
            <a:t>WiFi</a:t>
          </a:r>
          <a:r>
            <a:rPr lang="en-US" sz="1400" b="0" i="0" kern="1200" dirty="0">
              <a:solidFill>
                <a:schemeClr val="bg1"/>
              </a:solidFill>
              <a:effectLst/>
              <a:latin typeface="Söhne"/>
            </a:rPr>
            <a:t> network, ensuring data integrity and safeguarding against unauthorized access. This secure connection is pivotal for reliable communication, enhancing the overall resilience of the system.</a:t>
          </a:r>
          <a:endParaRPr lang="he-IL" sz="1400" kern="1200" dirty="0">
            <a:solidFill>
              <a:schemeClr val="bg1"/>
            </a:solidFill>
          </a:endParaRPr>
        </a:p>
      </dsp:txBody>
      <dsp:txXfrm>
        <a:off x="800447" y="111229"/>
        <a:ext cx="2596469" cy="1760290"/>
      </dsp:txXfrm>
    </dsp:sp>
    <dsp:sp modelId="{53B8E0CC-1A82-492E-9B5C-F784CBF4E96A}">
      <dsp:nvSpPr>
        <dsp:cNvPr id="0" name=""/>
        <dsp:cNvSpPr/>
      </dsp:nvSpPr>
      <dsp:spPr>
        <a:xfrm>
          <a:off x="3492163" y="202034"/>
          <a:ext cx="2026971" cy="1576709"/>
        </a:xfrm>
        <a:prstGeom prst="rect">
          <a:avLst/>
        </a:prstGeom>
        <a:noFill/>
        <a:ln>
          <a:noFill/>
        </a:ln>
        <a:effectLst/>
      </dsp:spPr>
      <dsp:style>
        <a:lnRef idx="0">
          <a:scrgbClr r="0" g="0" b="0"/>
        </a:lnRef>
        <a:fillRef idx="0">
          <a:scrgbClr r="0" g="0" b="0"/>
        </a:fillRef>
        <a:effectRef idx="0">
          <a:scrgbClr r="0" g="0" b="0"/>
        </a:effectRef>
        <a:fontRef idx="minor"/>
      </dsp:style>
    </dsp:sp>
    <dsp:sp modelId="{43D92DE4-AD96-4757-9824-900BE0DD2800}">
      <dsp:nvSpPr>
        <dsp:cNvPr id="0" name=""/>
        <dsp:cNvSpPr/>
      </dsp:nvSpPr>
      <dsp:spPr>
        <a:xfrm>
          <a:off x="3015889" y="2207356"/>
          <a:ext cx="2786963" cy="1950784"/>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1">
            <a:lnSpc>
              <a:spcPct val="90000"/>
            </a:lnSpc>
            <a:spcBef>
              <a:spcPct val="0"/>
            </a:spcBef>
            <a:spcAft>
              <a:spcPct val="35000"/>
            </a:spcAft>
            <a:buNone/>
          </a:pPr>
          <a:r>
            <a:rPr lang="en-US" sz="1400" kern="1200" dirty="0"/>
            <a:t>Utilizing the MQTT protocol, our system facilitates seamless communication between the ESP32 and AWS, ensuring efficient and secure data transfer. This integration with AWS empowers cloud-based storage processing and  accessibility for caregivers.</a:t>
          </a:r>
          <a:endParaRPr lang="he-IL" sz="1400" kern="1200" dirty="0"/>
        </a:p>
      </dsp:txBody>
      <dsp:txXfrm>
        <a:off x="3111136" y="2302603"/>
        <a:ext cx="2596469" cy="176029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B4C97-1900-5B4B-8190-37EF617A8F98}" type="datetimeFigureOut">
              <a:rPr lang="en-IL" smtClean="0"/>
              <a:t>14/03/2024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FF96F-7505-FD42-8989-05204BA5F851}" type="slidenum">
              <a:rPr lang="en-IL" smtClean="0"/>
              <a:t>‹#›</a:t>
            </a:fld>
            <a:endParaRPr lang="en-IL"/>
          </a:p>
        </p:txBody>
      </p:sp>
    </p:spTree>
    <p:extLst>
      <p:ext uri="{BB962C8B-B14F-4D97-AF65-F5344CB8AC3E}">
        <p14:creationId xmlns:p14="http://schemas.microsoft.com/office/powerpoint/2010/main" val="342258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7EA867-4654-2C40-81FA-B9A4FBFE8BB3}"/>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9970A8F9-868B-8BA5-F749-DB97FA8B5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4D23C06C-61E6-C364-5743-B6DB34A7827D}"/>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5" name="מציין מיקום של כותרת תחתונה 4">
            <a:extLst>
              <a:ext uri="{FF2B5EF4-FFF2-40B4-BE49-F238E27FC236}">
                <a16:creationId xmlns:a16="http://schemas.microsoft.com/office/drawing/2014/main" id="{D1CA6863-214D-68F7-9542-12E089FF49AD}"/>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79B7A39C-2F94-5973-9924-ECDF45E46262}"/>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2366418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F6AF8A-820B-0D06-D13A-964D2479D74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584BF9C-87BC-D900-CFDD-568ED55869B1}"/>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2BE5733-D5EA-E467-EEF0-9D27EF146AF3}"/>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5" name="מציין מיקום של כותרת תחתונה 4">
            <a:extLst>
              <a:ext uri="{FF2B5EF4-FFF2-40B4-BE49-F238E27FC236}">
                <a16:creationId xmlns:a16="http://schemas.microsoft.com/office/drawing/2014/main" id="{640848A9-A4F1-0120-006D-81CB18BA0E54}"/>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25D80C0A-3B53-EBF6-9628-E318DF446FB2}"/>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932645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541D2F8-4637-FA60-98A8-C8807069319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A6DAC81A-8DFB-C043-ACF9-60CA15EFBD8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3782EB9-BBAC-D9F0-492C-AB080E98C933}"/>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5" name="מציין מיקום של כותרת תחתונה 4">
            <a:extLst>
              <a:ext uri="{FF2B5EF4-FFF2-40B4-BE49-F238E27FC236}">
                <a16:creationId xmlns:a16="http://schemas.microsoft.com/office/drawing/2014/main" id="{BE5B6F82-BE41-4E25-79B3-16506FDBC48D}"/>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FF3B15C0-3A6B-2D18-A76A-E7D0AF284663}"/>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4033068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FFE18D-171B-098A-92D2-F418D335346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A25F6F6-4A4C-D2CD-95F2-90C7DD3BD378}"/>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06C7193-2971-2A25-0B10-4C18CED65219}"/>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5" name="מציין מיקום של כותרת תחתונה 4">
            <a:extLst>
              <a:ext uri="{FF2B5EF4-FFF2-40B4-BE49-F238E27FC236}">
                <a16:creationId xmlns:a16="http://schemas.microsoft.com/office/drawing/2014/main" id="{3B3FF7F5-17BB-037F-98DC-9C4CE57F3641}"/>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B27F189C-6652-B8A9-BE62-92EFD7087ABB}"/>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283019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CD1773-B018-0B52-1D89-B407891F6278}"/>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957AEAD-F5A4-6BEF-34C7-D4773804B0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C23887BA-CB8E-68DE-AA02-1BAA7A1F10B1}"/>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5" name="מציין מיקום של כותרת תחתונה 4">
            <a:extLst>
              <a:ext uri="{FF2B5EF4-FFF2-40B4-BE49-F238E27FC236}">
                <a16:creationId xmlns:a16="http://schemas.microsoft.com/office/drawing/2014/main" id="{B970458D-131C-62A8-A2A5-C6D392653682}"/>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78E85072-1CBE-AC52-9F99-EB574DF902C1}"/>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3133425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453795-FE5C-BE06-639C-A262903896D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E9CD6C0-DD68-2D8B-AFEF-957C369E0941}"/>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5ADFB00E-D4FC-F20F-278F-AD14DB97C035}"/>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C0DAEB34-8DD0-632A-0DC9-BC3C14BED346}"/>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6" name="מציין מיקום של כותרת תחתונה 5">
            <a:extLst>
              <a:ext uri="{FF2B5EF4-FFF2-40B4-BE49-F238E27FC236}">
                <a16:creationId xmlns:a16="http://schemas.microsoft.com/office/drawing/2014/main" id="{D98071F3-741A-7170-3F10-690947924A95}"/>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4F45B27C-7EED-7FA8-5500-414F3F956097}"/>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1679501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3D464B-4FBD-491A-6486-F7C7C90F1A72}"/>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C2D10FE-820D-1E6F-D634-422C815028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C3D932E-5E4C-698F-D99C-D1F4CEB3CB4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38EDE882-D013-9698-871D-0F712EF613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564D2E3-D73E-212B-EBB0-8730E118275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F5D3352C-F7EB-5EB5-EFC5-CAE08D266B2F}"/>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8" name="מציין מיקום של כותרת תחתונה 7">
            <a:extLst>
              <a:ext uri="{FF2B5EF4-FFF2-40B4-BE49-F238E27FC236}">
                <a16:creationId xmlns:a16="http://schemas.microsoft.com/office/drawing/2014/main" id="{E5839E33-667D-80F7-4317-6617E9C05FA1}"/>
              </a:ext>
            </a:extLst>
          </p:cNvPr>
          <p:cNvSpPr>
            <a:spLocks noGrp="1"/>
          </p:cNvSpPr>
          <p:nvPr>
            <p:ph type="ftr" sz="quarter" idx="11"/>
          </p:nvPr>
        </p:nvSpPr>
        <p:spPr/>
        <p:txBody>
          <a:bodyPr/>
          <a:lstStyle/>
          <a:p>
            <a:endParaRPr lang="en-IL"/>
          </a:p>
        </p:txBody>
      </p:sp>
      <p:sp>
        <p:nvSpPr>
          <p:cNvPr id="9" name="מציין מיקום של מספר שקופית 8">
            <a:extLst>
              <a:ext uri="{FF2B5EF4-FFF2-40B4-BE49-F238E27FC236}">
                <a16:creationId xmlns:a16="http://schemas.microsoft.com/office/drawing/2014/main" id="{38AF3F19-1956-D9F2-454A-2CEEC63A849F}"/>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3780949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9EF1BD-CE72-BA24-F26B-8F35B974950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1942D083-F38D-B290-0343-25948D2A49C7}"/>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4" name="מציין מיקום של כותרת תחתונה 3">
            <a:extLst>
              <a:ext uri="{FF2B5EF4-FFF2-40B4-BE49-F238E27FC236}">
                <a16:creationId xmlns:a16="http://schemas.microsoft.com/office/drawing/2014/main" id="{7730077D-439B-38F5-712C-8DC427783E00}"/>
              </a:ext>
            </a:extLst>
          </p:cNvPr>
          <p:cNvSpPr>
            <a:spLocks noGrp="1"/>
          </p:cNvSpPr>
          <p:nvPr>
            <p:ph type="ftr" sz="quarter" idx="11"/>
          </p:nvPr>
        </p:nvSpPr>
        <p:spPr/>
        <p:txBody>
          <a:bodyPr/>
          <a:lstStyle/>
          <a:p>
            <a:endParaRPr lang="en-IL"/>
          </a:p>
        </p:txBody>
      </p:sp>
      <p:sp>
        <p:nvSpPr>
          <p:cNvPr id="5" name="מציין מיקום של מספר שקופית 4">
            <a:extLst>
              <a:ext uri="{FF2B5EF4-FFF2-40B4-BE49-F238E27FC236}">
                <a16:creationId xmlns:a16="http://schemas.microsoft.com/office/drawing/2014/main" id="{2BF1E6A5-83DF-1BAD-57EA-652BD03123E8}"/>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3049241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77516318-4D5A-1C12-BF52-B51AF144672E}"/>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3" name="מציין מיקום של כותרת תחתונה 2">
            <a:extLst>
              <a:ext uri="{FF2B5EF4-FFF2-40B4-BE49-F238E27FC236}">
                <a16:creationId xmlns:a16="http://schemas.microsoft.com/office/drawing/2014/main" id="{47B5AFBB-3775-A997-618E-ABA99EE61B38}"/>
              </a:ext>
            </a:extLst>
          </p:cNvPr>
          <p:cNvSpPr>
            <a:spLocks noGrp="1"/>
          </p:cNvSpPr>
          <p:nvPr>
            <p:ph type="ftr" sz="quarter" idx="11"/>
          </p:nvPr>
        </p:nvSpPr>
        <p:spPr/>
        <p:txBody>
          <a:bodyPr/>
          <a:lstStyle/>
          <a:p>
            <a:endParaRPr lang="en-IL"/>
          </a:p>
        </p:txBody>
      </p:sp>
      <p:sp>
        <p:nvSpPr>
          <p:cNvPr id="4" name="מציין מיקום של מספר שקופית 3">
            <a:extLst>
              <a:ext uri="{FF2B5EF4-FFF2-40B4-BE49-F238E27FC236}">
                <a16:creationId xmlns:a16="http://schemas.microsoft.com/office/drawing/2014/main" id="{465E9CB1-0CAE-B511-F4C8-6165AC892D5D}"/>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1213397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A2E50A-8E0D-B246-957C-65149CE25B9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2461B26-2C0A-C5C9-9F89-C2B3DF349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79F28B5-9DE5-C293-E5A3-C52F1C2E6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6824610-F961-C289-BC0A-98159BCAD911}"/>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6" name="מציין מיקום של כותרת תחתונה 5">
            <a:extLst>
              <a:ext uri="{FF2B5EF4-FFF2-40B4-BE49-F238E27FC236}">
                <a16:creationId xmlns:a16="http://schemas.microsoft.com/office/drawing/2014/main" id="{0A1A46BF-F494-B58C-1425-A0C907781A2E}"/>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9047B6BC-3B28-35D7-C380-E6592510DE6D}"/>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2743129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532CAE-7CE4-02CC-0A0A-634D5503D29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7E2E44D-0577-C905-21D5-7ED685E010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C168CC3A-C025-383E-A902-271A7973D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19A71B3-74CF-4839-BAEA-51CF8EAE80EA}"/>
              </a:ext>
            </a:extLst>
          </p:cNvPr>
          <p:cNvSpPr>
            <a:spLocks noGrp="1"/>
          </p:cNvSpPr>
          <p:nvPr>
            <p:ph type="dt" sz="half" idx="10"/>
          </p:nvPr>
        </p:nvSpPr>
        <p:spPr/>
        <p:txBody>
          <a:bodyPr/>
          <a:lstStyle/>
          <a:p>
            <a:fld id="{53E2B3C4-5425-C848-ADF8-C9FF1079EFE4}" type="datetimeFigureOut">
              <a:rPr lang="en-IL" smtClean="0"/>
              <a:t>14/03/2024</a:t>
            </a:fld>
            <a:endParaRPr lang="en-IL"/>
          </a:p>
        </p:txBody>
      </p:sp>
      <p:sp>
        <p:nvSpPr>
          <p:cNvPr id="6" name="מציין מיקום של כותרת תחתונה 5">
            <a:extLst>
              <a:ext uri="{FF2B5EF4-FFF2-40B4-BE49-F238E27FC236}">
                <a16:creationId xmlns:a16="http://schemas.microsoft.com/office/drawing/2014/main" id="{90963B27-3286-1D97-C0C5-3603213D5D38}"/>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9795C954-AE44-28B2-8CED-B1B34F617C76}"/>
              </a:ext>
            </a:extLst>
          </p:cNvPr>
          <p:cNvSpPr>
            <a:spLocks noGrp="1"/>
          </p:cNvSpPr>
          <p:nvPr>
            <p:ph type="sldNum" sz="quarter" idx="12"/>
          </p:nvPr>
        </p:nvSpPr>
        <p:spPr/>
        <p:txBody>
          <a:bodyPr/>
          <a:lstStyle/>
          <a:p>
            <a:fld id="{7C59E1EA-A855-3942-8AD9-7DD9B1731389}" type="slidenum">
              <a:rPr lang="en-IL" smtClean="0"/>
              <a:t>‹#›</a:t>
            </a:fld>
            <a:endParaRPr lang="en-IL"/>
          </a:p>
        </p:txBody>
      </p:sp>
    </p:spTree>
    <p:extLst>
      <p:ext uri="{BB962C8B-B14F-4D97-AF65-F5344CB8AC3E}">
        <p14:creationId xmlns:p14="http://schemas.microsoft.com/office/powerpoint/2010/main" val="292237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E68EE18-5C37-088B-4B08-2F8FF9D0AB54}"/>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C4B5ED4-50F3-D6FD-A8B9-9899D0ED49FE}"/>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0660433-1455-7376-44FA-BFC0CA3A358B}"/>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53E2B3C4-5425-C848-ADF8-C9FF1079EFE4}" type="datetimeFigureOut">
              <a:rPr lang="en-IL" smtClean="0"/>
              <a:t>14/03/2024</a:t>
            </a:fld>
            <a:endParaRPr lang="en-IL"/>
          </a:p>
        </p:txBody>
      </p:sp>
      <p:sp>
        <p:nvSpPr>
          <p:cNvPr id="5" name="מציין מיקום של כותרת תחתונה 4">
            <a:extLst>
              <a:ext uri="{FF2B5EF4-FFF2-40B4-BE49-F238E27FC236}">
                <a16:creationId xmlns:a16="http://schemas.microsoft.com/office/drawing/2014/main" id="{F91B7F7D-3728-A881-92CE-77899F7D9F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en-IL"/>
          </a:p>
        </p:txBody>
      </p:sp>
      <p:sp>
        <p:nvSpPr>
          <p:cNvPr id="6" name="מציין מיקום של מספר שקופית 5">
            <a:extLst>
              <a:ext uri="{FF2B5EF4-FFF2-40B4-BE49-F238E27FC236}">
                <a16:creationId xmlns:a16="http://schemas.microsoft.com/office/drawing/2014/main" id="{BA29D84A-C3C7-AF3E-BF12-EF697FC0FDC7}"/>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7C59E1EA-A855-3942-8AD9-7DD9B1731389}" type="slidenum">
              <a:rPr lang="en-IL" smtClean="0"/>
              <a:t>‹#›</a:t>
            </a:fld>
            <a:endParaRPr lang="en-IL"/>
          </a:p>
        </p:txBody>
      </p:sp>
    </p:spTree>
    <p:extLst>
      <p:ext uri="{BB962C8B-B14F-4D97-AF65-F5344CB8AC3E}">
        <p14:creationId xmlns:p14="http://schemas.microsoft.com/office/powerpoint/2010/main" val="149655061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IoT for BabyTech: Smart Pacifiers, Monitoring, and Smart Breast Pumps">
            <a:extLst>
              <a:ext uri="{FF2B5EF4-FFF2-40B4-BE49-F238E27FC236}">
                <a16:creationId xmlns:a16="http://schemas.microsoft.com/office/drawing/2014/main" id="{7C1F2584-D7E0-8B3D-8351-5E070D01F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84"/>
            <a:ext cx="12191999" cy="687695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70AE1AD6-A554-B5E9-0A01-3431A21055CB}"/>
              </a:ext>
            </a:extLst>
          </p:cNvPr>
          <p:cNvSpPr>
            <a:spLocks noGrp="1"/>
          </p:cNvSpPr>
          <p:nvPr>
            <p:ph type="subTitle" idx="1"/>
          </p:nvPr>
        </p:nvSpPr>
        <p:spPr>
          <a:xfrm>
            <a:off x="8955543" y="5932495"/>
            <a:ext cx="3177599" cy="805102"/>
          </a:xfrm>
        </p:spPr>
        <p:txBody>
          <a:bodyPr>
            <a:normAutofit/>
          </a:bodyPr>
          <a:lstStyle/>
          <a:p>
            <a:r>
              <a:rPr lang="en-US" sz="2000" dirty="0">
                <a:solidFill>
                  <a:srgbClr val="FFFFFF"/>
                </a:solidFill>
              </a:rPr>
              <a:t>Peleg Segal &amp; Michal Elbaz</a:t>
            </a:r>
            <a:endParaRPr lang="en-IL" sz="2000" dirty="0">
              <a:solidFill>
                <a:srgbClr val="FFFFFF"/>
              </a:solidFill>
            </a:endParaRPr>
          </a:p>
          <a:p>
            <a:r>
              <a:rPr lang="en-US" sz="2000" dirty="0">
                <a:solidFill>
                  <a:srgbClr val="FFFFFF"/>
                </a:solidFill>
              </a:rPr>
              <a:t>14</a:t>
            </a:r>
            <a:r>
              <a:rPr lang="en-IL" sz="2000" dirty="0">
                <a:solidFill>
                  <a:srgbClr val="FFFFFF"/>
                </a:solidFill>
              </a:rPr>
              <a:t>.3.2024</a:t>
            </a:r>
          </a:p>
        </p:txBody>
      </p:sp>
      <p:sp>
        <p:nvSpPr>
          <p:cNvPr id="10" name="Title 1">
            <a:extLst>
              <a:ext uri="{FF2B5EF4-FFF2-40B4-BE49-F238E27FC236}">
                <a16:creationId xmlns:a16="http://schemas.microsoft.com/office/drawing/2014/main" id="{1B56A67D-76C9-AE18-A9FC-2E0A20883768}"/>
              </a:ext>
            </a:extLst>
          </p:cNvPr>
          <p:cNvSpPr txBox="1">
            <a:spLocks/>
          </p:cNvSpPr>
          <p:nvPr/>
        </p:nvSpPr>
        <p:spPr>
          <a:xfrm>
            <a:off x="4444181" y="-152400"/>
            <a:ext cx="7954738" cy="2865279"/>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pPr algn="ctr">
              <a:lnSpc>
                <a:spcPct val="160000"/>
              </a:lnSpc>
            </a:pPr>
            <a:r>
              <a:rPr lang="en-US" sz="2800" dirty="0">
                <a:effectLst>
                  <a:glow rad="63500">
                    <a:schemeClr val="accent4">
                      <a:satMod val="175000"/>
                      <a:alpha val="40000"/>
                    </a:schemeClr>
                  </a:glow>
                  <a:outerShdw blurRad="50800" dist="38100" algn="l" rotWithShape="0">
                    <a:prstClr val="black">
                      <a:alpha val="40000"/>
                    </a:prstClr>
                  </a:outerShdw>
                </a:effectLst>
                <a:latin typeface="Congenial Black" panose="020F0502020204030204" pitchFamily="2" charset="0"/>
                <a:ea typeface="ADLaM Display" panose="02010000000000000000" pitchFamily="2" charset="0"/>
                <a:cs typeface="ADLaM Display" panose="02010000000000000000" pitchFamily="2" charset="0"/>
              </a:rPr>
              <a:t>Empowering Parenthood: Introducing a Smart IoT Protection System for Baby's Room</a:t>
            </a:r>
            <a:endParaRPr lang="en-US" sz="3200" dirty="0">
              <a:effectLst>
                <a:glow rad="63500">
                  <a:schemeClr val="accent4">
                    <a:satMod val="175000"/>
                    <a:alpha val="40000"/>
                  </a:schemeClr>
                </a:glow>
                <a:outerShdw blurRad="50800" dist="38100" algn="l" rotWithShape="0">
                  <a:prstClr val="black">
                    <a:alpha val="40000"/>
                  </a:prstClr>
                </a:outerShdw>
              </a:effectLst>
              <a:latin typeface="Congenial Black" panose="020F0502020204030204" pitchFamily="2" charset="0"/>
              <a:ea typeface="ADLaM Display" panose="02010000000000000000" pitchFamily="2" charset="0"/>
              <a:cs typeface="ADLaM Display" panose="02010000000000000000" pitchFamily="2" charset="0"/>
            </a:endParaRPr>
          </a:p>
        </p:txBody>
      </p:sp>
      <p:sp>
        <p:nvSpPr>
          <p:cNvPr id="12" name="Content Placeholder 2">
            <a:extLst>
              <a:ext uri="{FF2B5EF4-FFF2-40B4-BE49-F238E27FC236}">
                <a16:creationId xmlns:a16="http://schemas.microsoft.com/office/drawing/2014/main" id="{1C1B781D-69BC-B538-3462-600AAAE8E4B1}"/>
              </a:ext>
            </a:extLst>
          </p:cNvPr>
          <p:cNvSpPr txBox="1">
            <a:spLocks/>
          </p:cNvSpPr>
          <p:nvPr/>
        </p:nvSpPr>
        <p:spPr>
          <a:xfrm>
            <a:off x="5749036" y="2820065"/>
            <a:ext cx="5345027" cy="1597069"/>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tx1"/>
              </a:buClr>
              <a:buSzPct val="75000"/>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Clr>
                <a:schemeClr val="tx1"/>
              </a:buClr>
              <a:buSzPct val="7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Clr>
                <a:schemeClr val="tx1"/>
              </a:buClr>
              <a:buSzPct val="7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Clr>
                <a:schemeClr val="tx1"/>
              </a:buClr>
              <a:buSzPct val="7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Clr>
                <a:schemeClr val="tx1"/>
              </a:buClr>
              <a:buSzPct val="7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i="0" dirty="0">
                <a:ln w="0"/>
                <a:effectLst>
                  <a:outerShdw blurRad="38100" dist="19050" dir="2700000" algn="tl" rotWithShape="0">
                    <a:schemeClr val="dk1">
                      <a:alpha val="40000"/>
                    </a:schemeClr>
                  </a:outerShdw>
                </a:effectLst>
                <a:latin typeface="Congenial Black" panose="02000503040000020004" pitchFamily="2" charset="0"/>
              </a:rPr>
              <a:t>A Safer Haven for Your Little Ones…</a:t>
            </a:r>
            <a:endParaRPr lang="en-US" sz="2400" dirty="0">
              <a:ln w="0"/>
              <a:effectLst>
                <a:outerShdw blurRad="38100" dist="19050" dir="2700000" algn="tl" rotWithShape="0">
                  <a:schemeClr val="dk1">
                    <a:alpha val="40000"/>
                  </a:schemeClr>
                </a:outerShdw>
              </a:effectLst>
              <a:latin typeface="Congenial Black" panose="02000503040000020004" pitchFamily="2" charset="0"/>
            </a:endParaRPr>
          </a:p>
        </p:txBody>
      </p:sp>
    </p:spTree>
    <p:extLst>
      <p:ext uri="{BB962C8B-B14F-4D97-AF65-F5344CB8AC3E}">
        <p14:creationId xmlns:p14="http://schemas.microsoft.com/office/powerpoint/2010/main" val="242853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lever IoT Engineering Helps Infants and Parents Alike | Engineering.com">
            <a:extLst>
              <a:ext uri="{FF2B5EF4-FFF2-40B4-BE49-F238E27FC236}">
                <a16:creationId xmlns:a16="http://schemas.microsoft.com/office/drawing/2014/main" id="{B7428F4B-41D6-188C-ACF3-C4A1153C6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738" y="1781071"/>
            <a:ext cx="6374125" cy="2738882"/>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64462F66-673A-A1B3-1F22-7A889D07BDEA}"/>
              </a:ext>
            </a:extLst>
          </p:cNvPr>
          <p:cNvSpPr txBox="1"/>
          <p:nvPr/>
        </p:nvSpPr>
        <p:spPr>
          <a:xfrm>
            <a:off x="1433594" y="643628"/>
            <a:ext cx="5801917" cy="644621"/>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4000" dirty="0">
                <a:ln w="0"/>
                <a:solidFill>
                  <a:schemeClr val="accent1"/>
                </a:solidFill>
                <a:effectLst>
                  <a:outerShdw blurRad="38100" dist="25400" dir="5400000" algn="ctr" rotWithShape="0">
                    <a:srgbClr val="6E747A">
                      <a:alpha val="43000"/>
                    </a:srgbClr>
                  </a:outerShdw>
                </a:effectLst>
                <a:latin typeface="+mj-lt"/>
                <a:ea typeface="+mj-ea"/>
                <a:cs typeface="+mj-cs"/>
              </a:rPr>
              <a:t>Main Idea</a:t>
            </a:r>
            <a:endParaRPr lang="en-US" sz="4000" kern="1200" dirty="0">
              <a:ln w="0"/>
              <a:solidFill>
                <a:schemeClr val="accent1"/>
              </a:solidFill>
              <a:effectLst>
                <a:outerShdw blurRad="38100" dist="25400" dir="5400000" algn="ctr" rotWithShape="0">
                  <a:srgbClr val="6E747A">
                    <a:alpha val="43000"/>
                  </a:srgbClr>
                </a:outerShdw>
              </a:effectLst>
              <a:latin typeface="+mj-lt"/>
              <a:ea typeface="+mj-ea"/>
              <a:cs typeface="+mj-cs"/>
            </a:endParaRPr>
          </a:p>
        </p:txBody>
      </p:sp>
      <p:sp>
        <p:nvSpPr>
          <p:cNvPr id="6" name="תיבת טקסט 5">
            <a:extLst>
              <a:ext uri="{FF2B5EF4-FFF2-40B4-BE49-F238E27FC236}">
                <a16:creationId xmlns:a16="http://schemas.microsoft.com/office/drawing/2014/main" id="{E0895636-D430-8E76-9242-C51BBD41030D}"/>
              </a:ext>
            </a:extLst>
          </p:cNvPr>
          <p:cNvSpPr txBox="1"/>
          <p:nvPr/>
        </p:nvSpPr>
        <p:spPr>
          <a:xfrm>
            <a:off x="1649978" y="1288249"/>
            <a:ext cx="8383197" cy="1508105"/>
          </a:xfrm>
          <a:prstGeom prst="rect">
            <a:avLst/>
          </a:prstGeom>
          <a:noFill/>
        </p:spPr>
        <p:txBody>
          <a:bodyPr wrap="square">
            <a:spAutoFit/>
          </a:bodyPr>
          <a:lstStyle/>
          <a:p>
            <a:pPr algn="l" rtl="0"/>
            <a:r>
              <a:rPr lang="en-US" b="1" u="sng" dirty="0"/>
              <a:t>Core:</a:t>
            </a:r>
          </a:p>
          <a:p>
            <a:pPr algn="l" rtl="0"/>
            <a:r>
              <a:rPr lang="he-IL" dirty="0" err="1"/>
              <a:t>The</a:t>
            </a:r>
            <a:r>
              <a:rPr lang="he-IL" dirty="0"/>
              <a:t> ESP32 </a:t>
            </a:r>
            <a:r>
              <a:rPr lang="he-IL" dirty="0" err="1"/>
              <a:t>functions</a:t>
            </a:r>
            <a:r>
              <a:rPr lang="he-IL" dirty="0"/>
              <a:t> </a:t>
            </a:r>
            <a:r>
              <a:rPr lang="he-IL" dirty="0" err="1"/>
              <a:t>as</a:t>
            </a:r>
            <a:r>
              <a:rPr lang="he-IL" dirty="0"/>
              <a:t> </a:t>
            </a:r>
            <a:r>
              <a:rPr lang="he-IL" dirty="0" err="1"/>
              <a:t>the</a:t>
            </a:r>
            <a:r>
              <a:rPr lang="he-IL" dirty="0"/>
              <a:t> </a:t>
            </a:r>
            <a:r>
              <a:rPr lang="he-IL" dirty="0" err="1"/>
              <a:t>core</a:t>
            </a:r>
            <a:r>
              <a:rPr lang="he-IL" dirty="0"/>
              <a:t> </a:t>
            </a:r>
            <a:r>
              <a:rPr lang="he-IL" dirty="0" err="1"/>
              <a:t>platform</a:t>
            </a:r>
            <a:r>
              <a:rPr lang="he-IL" dirty="0"/>
              <a:t> </a:t>
            </a:r>
            <a:r>
              <a:rPr lang="he-IL" dirty="0" err="1"/>
              <a:t>of</a:t>
            </a:r>
            <a:r>
              <a:rPr lang="he-IL" dirty="0"/>
              <a:t> </a:t>
            </a:r>
            <a:r>
              <a:rPr lang="he-IL" dirty="0" err="1"/>
              <a:t>our</a:t>
            </a:r>
            <a:r>
              <a:rPr lang="he-IL" dirty="0"/>
              <a:t> </a:t>
            </a:r>
            <a:r>
              <a:rPr lang="he-IL" dirty="0" err="1"/>
              <a:t>system</a:t>
            </a:r>
            <a:r>
              <a:rPr lang="he-IL" dirty="0"/>
              <a:t>, </a:t>
            </a:r>
            <a:r>
              <a:rPr lang="he-IL" dirty="0" err="1"/>
              <a:t>acquiring</a:t>
            </a:r>
            <a:r>
              <a:rPr lang="he-IL" dirty="0"/>
              <a:t> </a:t>
            </a:r>
            <a:r>
              <a:rPr lang="he-IL" dirty="0" err="1"/>
              <a:t>data</a:t>
            </a:r>
            <a:r>
              <a:rPr lang="he-IL" dirty="0"/>
              <a:t> </a:t>
            </a:r>
            <a:r>
              <a:rPr lang="he-IL" dirty="0" err="1"/>
              <a:t>from</a:t>
            </a:r>
            <a:r>
              <a:rPr lang="he-IL" dirty="0"/>
              <a:t> </a:t>
            </a:r>
            <a:r>
              <a:rPr lang="he-IL" dirty="0" err="1"/>
              <a:t>sensors</a:t>
            </a:r>
            <a:r>
              <a:rPr lang="he-IL" dirty="0"/>
              <a:t> </a:t>
            </a:r>
            <a:r>
              <a:rPr lang="he-IL" dirty="0" err="1"/>
              <a:t>through</a:t>
            </a:r>
            <a:r>
              <a:rPr lang="he-IL" dirty="0"/>
              <a:t> a </a:t>
            </a:r>
            <a:r>
              <a:rPr lang="he-IL" dirty="0" err="1"/>
              <a:t>secure</a:t>
            </a:r>
            <a:r>
              <a:rPr lang="he-IL" dirty="0"/>
              <a:t> </a:t>
            </a:r>
            <a:r>
              <a:rPr lang="he-IL" dirty="0" err="1"/>
              <a:t>WiFi</a:t>
            </a:r>
            <a:r>
              <a:rPr lang="he-IL" dirty="0"/>
              <a:t> </a:t>
            </a:r>
            <a:r>
              <a:rPr lang="he-IL" dirty="0" err="1"/>
              <a:t>network</a:t>
            </a:r>
            <a:r>
              <a:rPr lang="he-IL" dirty="0"/>
              <a:t>. </a:t>
            </a:r>
            <a:r>
              <a:rPr lang="he-IL" dirty="0" err="1"/>
              <a:t>Subsequently</a:t>
            </a:r>
            <a:r>
              <a:rPr lang="he-IL" dirty="0"/>
              <a:t>, </a:t>
            </a:r>
            <a:r>
              <a:rPr lang="he-IL" dirty="0" err="1"/>
              <a:t>it</a:t>
            </a:r>
            <a:r>
              <a:rPr lang="he-IL" dirty="0"/>
              <a:t> </a:t>
            </a:r>
            <a:r>
              <a:rPr lang="he-IL" dirty="0" err="1"/>
              <a:t>transmits</a:t>
            </a:r>
            <a:r>
              <a:rPr lang="he-IL" dirty="0"/>
              <a:t> </a:t>
            </a:r>
            <a:r>
              <a:rPr lang="he-IL" dirty="0" err="1"/>
              <a:t>this</a:t>
            </a:r>
            <a:r>
              <a:rPr lang="he-IL" dirty="0"/>
              <a:t> </a:t>
            </a:r>
            <a:r>
              <a:rPr lang="he-IL" dirty="0" err="1"/>
              <a:t>gathered</a:t>
            </a:r>
            <a:r>
              <a:rPr lang="he-IL" dirty="0"/>
              <a:t> </a:t>
            </a:r>
            <a:r>
              <a:rPr lang="he-IL" dirty="0" err="1"/>
              <a:t>data</a:t>
            </a:r>
            <a:r>
              <a:rPr lang="he-IL" dirty="0"/>
              <a:t> </a:t>
            </a:r>
            <a:r>
              <a:rPr lang="he-IL" dirty="0" err="1"/>
              <a:t>to</a:t>
            </a:r>
            <a:r>
              <a:rPr lang="he-IL" dirty="0"/>
              <a:t> </a:t>
            </a:r>
            <a:r>
              <a:rPr lang="he-IL" dirty="0" err="1"/>
              <a:t>the</a:t>
            </a:r>
            <a:r>
              <a:rPr lang="he-IL" dirty="0"/>
              <a:t> </a:t>
            </a:r>
            <a:r>
              <a:rPr lang="he-IL" dirty="0" err="1"/>
              <a:t>next</a:t>
            </a:r>
            <a:r>
              <a:rPr lang="he-IL" dirty="0"/>
              <a:t> </a:t>
            </a:r>
            <a:r>
              <a:rPr lang="he-IL" dirty="0" err="1"/>
              <a:t>processing</a:t>
            </a:r>
            <a:r>
              <a:rPr lang="he-IL" dirty="0"/>
              <a:t> </a:t>
            </a:r>
            <a:r>
              <a:rPr lang="he-IL" dirty="0" err="1"/>
              <a:t>station</a:t>
            </a:r>
            <a:r>
              <a:rPr lang="he-IL" dirty="0"/>
              <a:t> </a:t>
            </a:r>
            <a:r>
              <a:rPr lang="he-IL" dirty="0" err="1"/>
              <a:t>for</a:t>
            </a:r>
            <a:r>
              <a:rPr lang="he-IL" dirty="0"/>
              <a:t> </a:t>
            </a:r>
            <a:r>
              <a:rPr lang="he-IL" dirty="0" err="1"/>
              <a:t>additional</a:t>
            </a:r>
            <a:r>
              <a:rPr lang="he-IL" dirty="0"/>
              <a:t> </a:t>
            </a:r>
            <a:r>
              <a:rPr lang="he-IL" dirty="0" err="1"/>
              <a:t>analysis</a:t>
            </a:r>
            <a:r>
              <a:rPr lang="he-IL" dirty="0"/>
              <a:t> </a:t>
            </a:r>
            <a:r>
              <a:rPr lang="he-IL" dirty="0" err="1"/>
              <a:t>and</a:t>
            </a:r>
            <a:r>
              <a:rPr lang="he-IL" dirty="0"/>
              <a:t> </a:t>
            </a:r>
            <a:r>
              <a:rPr lang="he-IL" dirty="0" err="1"/>
              <a:t>actions</a:t>
            </a:r>
            <a:r>
              <a:rPr lang="he-IL" dirty="0"/>
              <a:t>.</a:t>
            </a:r>
            <a:endParaRPr lang="en-US" dirty="0"/>
          </a:p>
          <a:p>
            <a:pPr marL="342900" indent="-342900" algn="l" rtl="0">
              <a:buAutoNum type="arabicPeriod"/>
            </a:pPr>
            <a:endParaRPr lang="he-IL" dirty="0"/>
          </a:p>
        </p:txBody>
      </p:sp>
      <p:graphicFrame>
        <p:nvGraphicFramePr>
          <p:cNvPr id="9" name="דיאגרמה 8">
            <a:extLst>
              <a:ext uri="{FF2B5EF4-FFF2-40B4-BE49-F238E27FC236}">
                <a16:creationId xmlns:a16="http://schemas.microsoft.com/office/drawing/2014/main" id="{E8CD50B9-47C9-A6B1-D280-2B280F5DA9CD}"/>
              </a:ext>
            </a:extLst>
          </p:cNvPr>
          <p:cNvGraphicFramePr/>
          <p:nvPr>
            <p:extLst>
              <p:ext uri="{D42A27DB-BD31-4B8C-83A1-F6EECF244321}">
                <p14:modId xmlns:p14="http://schemas.microsoft.com/office/powerpoint/2010/main" val="2911704694"/>
              </p:ext>
            </p:extLst>
          </p:nvPr>
        </p:nvGraphicFramePr>
        <p:xfrm>
          <a:off x="1721546" y="2567144"/>
          <a:ext cx="6508053" cy="4174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2612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BE4A69-2B17-2FE7-2DEC-280FE7426955}"/>
              </a:ext>
            </a:extLst>
          </p:cNvPr>
          <p:cNvSpPr>
            <a:spLocks noGrp="1"/>
          </p:cNvSpPr>
          <p:nvPr>
            <p:ph idx="1"/>
          </p:nvPr>
        </p:nvSpPr>
        <p:spPr>
          <a:xfrm>
            <a:off x="630936" y="2807208"/>
            <a:ext cx="3429000" cy="3410712"/>
          </a:xfrm>
        </p:spPr>
        <p:txBody>
          <a:bodyPr anchor="t">
            <a:normAutofit/>
          </a:bodyPr>
          <a:lstStyle/>
          <a:p>
            <a:pPr marL="228600" indent="-228600" algn="l" defTabSz="914400" rtl="0" eaLnBrk="1" latinLnBrk="0" hangingPunct="1">
              <a:spcBef>
                <a:spcPts val="1000"/>
              </a:spcBef>
              <a:buFont typeface="Arial" panose="020B0604020202020204" pitchFamily="34" charset="0"/>
              <a:buChar char="•"/>
            </a:pPr>
            <a:r>
              <a:rPr lang="en-IL" sz="2200"/>
              <a:t>IoT Core</a:t>
            </a:r>
          </a:p>
          <a:p>
            <a:pPr marL="228600" indent="-228600" algn="l" defTabSz="914400" rtl="0" eaLnBrk="1" latinLnBrk="0" hangingPunct="1">
              <a:spcBef>
                <a:spcPts val="1000"/>
              </a:spcBef>
              <a:buFont typeface="Arial" panose="020B0604020202020204" pitchFamily="34" charset="0"/>
              <a:buChar char="•"/>
            </a:pPr>
            <a:endParaRPr lang="en-IL" sz="2200"/>
          </a:p>
          <a:p>
            <a:pPr marL="228600" indent="-228600" algn="l" defTabSz="914400" rtl="0" eaLnBrk="1" latinLnBrk="0" hangingPunct="1">
              <a:spcBef>
                <a:spcPts val="1000"/>
              </a:spcBef>
              <a:buFont typeface="Arial" panose="020B0604020202020204" pitchFamily="34" charset="0"/>
              <a:buChar char="•"/>
            </a:pPr>
            <a:endParaRPr lang="en-IL" sz="2200"/>
          </a:p>
          <a:p>
            <a:pPr marL="228600" indent="-228600" algn="l" defTabSz="914400" rtl="0" eaLnBrk="1" latinLnBrk="0" hangingPunct="1">
              <a:spcBef>
                <a:spcPts val="1000"/>
              </a:spcBef>
              <a:buFont typeface="Arial" panose="020B0604020202020204" pitchFamily="34" charset="0"/>
              <a:buChar char="•"/>
            </a:pPr>
            <a:r>
              <a:rPr lang="en-IL" sz="2200"/>
              <a:t>TimeStream</a:t>
            </a:r>
          </a:p>
          <a:p>
            <a:pPr marL="228600" indent="-228600" algn="l" defTabSz="914400" rtl="0" eaLnBrk="1" latinLnBrk="0" hangingPunct="1">
              <a:spcBef>
                <a:spcPts val="1000"/>
              </a:spcBef>
              <a:buFont typeface="Arial" panose="020B0604020202020204" pitchFamily="34" charset="0"/>
              <a:buChar char="•"/>
            </a:pPr>
            <a:endParaRPr lang="en-IL" sz="2200"/>
          </a:p>
          <a:p>
            <a:pPr marL="228600" indent="-228600" algn="l" defTabSz="914400" rtl="0" eaLnBrk="1" latinLnBrk="0" hangingPunct="1">
              <a:spcBef>
                <a:spcPts val="1000"/>
              </a:spcBef>
              <a:buFont typeface="Arial" panose="020B0604020202020204" pitchFamily="34" charset="0"/>
              <a:buChar char="•"/>
            </a:pPr>
            <a:endParaRPr lang="en-IL" sz="2200"/>
          </a:p>
          <a:p>
            <a:pPr marL="228600" indent="-228600" algn="l" defTabSz="914400" rtl="0" eaLnBrk="1" latinLnBrk="0" hangingPunct="1">
              <a:spcBef>
                <a:spcPts val="1000"/>
              </a:spcBef>
              <a:buFont typeface="Arial" panose="020B0604020202020204" pitchFamily="34" charset="0"/>
              <a:buChar char="•"/>
            </a:pPr>
            <a:r>
              <a:rPr lang="en-IL" sz="2200"/>
              <a:t>Grafana</a:t>
            </a:r>
          </a:p>
          <a:p>
            <a:pPr marL="0" indent="0" algn="l" defTabSz="914400" rtl="0" eaLnBrk="1" latinLnBrk="0" hangingPunct="1">
              <a:spcBef>
                <a:spcPts val="1000"/>
              </a:spcBef>
              <a:buNone/>
            </a:pPr>
            <a:endParaRPr lang="en-IL" sz="2200"/>
          </a:p>
        </p:txBody>
      </p:sp>
      <p:pic>
        <p:nvPicPr>
          <p:cNvPr id="5" name="Picture 4" descr="A computer screen shot of a diagram&#10;&#10;Description automatically generated">
            <a:extLst>
              <a:ext uri="{FF2B5EF4-FFF2-40B4-BE49-F238E27FC236}">
                <a16:creationId xmlns:a16="http://schemas.microsoft.com/office/drawing/2014/main" id="{2C23DBA5-9C21-11CC-0AB0-2A2C822F6627}"/>
              </a:ext>
            </a:extLst>
          </p:cNvPr>
          <p:cNvPicPr>
            <a:picLocks noChangeAspect="1"/>
          </p:cNvPicPr>
          <p:nvPr/>
        </p:nvPicPr>
        <p:blipFill rotWithShape="1">
          <a:blip r:embed="rId2"/>
          <a:srcRect t="18700" b="12419"/>
          <a:stretch/>
        </p:blipFill>
        <p:spPr>
          <a:xfrm>
            <a:off x="4654296" y="2091557"/>
            <a:ext cx="6903720" cy="2674885"/>
          </a:xfrm>
          <a:prstGeom prst="rect">
            <a:avLst/>
          </a:prstGeom>
        </p:spPr>
      </p:pic>
      <p:sp>
        <p:nvSpPr>
          <p:cNvPr id="4" name="תיבת טקסט 3">
            <a:extLst>
              <a:ext uri="{FF2B5EF4-FFF2-40B4-BE49-F238E27FC236}">
                <a16:creationId xmlns:a16="http://schemas.microsoft.com/office/drawing/2014/main" id="{822B14BD-BDE0-DD42-0998-AAAB6D7FC0A2}"/>
              </a:ext>
            </a:extLst>
          </p:cNvPr>
          <p:cNvSpPr txBox="1"/>
          <p:nvPr/>
        </p:nvSpPr>
        <p:spPr>
          <a:xfrm>
            <a:off x="630936" y="613665"/>
            <a:ext cx="6153037" cy="1669324"/>
          </a:xfrm>
          <a:prstGeom prst="rect">
            <a:avLst/>
          </a:prstGeom>
        </p:spPr>
        <p:txBody>
          <a:bodyPr vert="horz" lIns="91440" tIns="45720" rIns="91440" bIns="45720" rtlCol="0" anchor="b">
            <a:noAutofit/>
          </a:bodyPr>
          <a:lstStyle/>
          <a:p>
            <a:pPr algn="l" rtl="0">
              <a:lnSpc>
                <a:spcPct val="90000"/>
              </a:lnSpc>
              <a:spcBef>
                <a:spcPct val="0"/>
              </a:spcBef>
              <a:spcAft>
                <a:spcPts val="600"/>
              </a:spcAft>
            </a:pPr>
            <a:r>
              <a:rPr lang="en-US" sz="5000" i="0" kern="1200" dirty="0">
                <a:ln w="0"/>
                <a:solidFill>
                  <a:schemeClr val="accent1"/>
                </a:solidFill>
                <a:effectLst>
                  <a:outerShdw blurRad="38100" dist="25400" dir="5400000" algn="ctr" rotWithShape="0">
                    <a:srgbClr val="6E747A">
                      <a:alpha val="43000"/>
                    </a:srgbClr>
                  </a:outerShdw>
                </a:effectLst>
                <a:latin typeface="+mj-lt"/>
                <a:ea typeface="+mj-ea"/>
                <a:cs typeface="+mj-cs"/>
              </a:rPr>
              <a:t>AWS </a:t>
            </a:r>
            <a:br>
              <a:rPr lang="en-US" sz="5000" i="0" kern="1200" dirty="0">
                <a:ln w="0"/>
                <a:solidFill>
                  <a:schemeClr val="accent1"/>
                </a:solidFill>
                <a:effectLst>
                  <a:outerShdw blurRad="38100" dist="25400" dir="5400000" algn="ctr" rotWithShape="0">
                    <a:srgbClr val="6E747A">
                      <a:alpha val="43000"/>
                    </a:srgbClr>
                  </a:outerShdw>
                </a:effectLst>
                <a:latin typeface="+mj-lt"/>
                <a:ea typeface="+mj-ea"/>
                <a:cs typeface="+mj-cs"/>
              </a:rPr>
            </a:br>
            <a:r>
              <a:rPr lang="en-US" sz="5000" i="0" kern="1200" dirty="0">
                <a:ln w="0"/>
                <a:solidFill>
                  <a:schemeClr val="accent1"/>
                </a:solidFill>
                <a:effectLst>
                  <a:outerShdw blurRad="38100" dist="25400" dir="5400000" algn="ctr" rotWithShape="0">
                    <a:srgbClr val="6E747A">
                      <a:alpha val="43000"/>
                    </a:srgbClr>
                  </a:outerShdw>
                </a:effectLst>
                <a:latin typeface="+mj-lt"/>
                <a:ea typeface="+mj-ea"/>
                <a:cs typeface="+mj-cs"/>
              </a:rPr>
              <a:t>Platforms</a:t>
            </a:r>
            <a:endParaRPr lang="en-US" sz="5000" kern="1200" dirty="0">
              <a:ln w="0"/>
              <a:solidFill>
                <a:schemeClr val="accent1"/>
              </a:solidFill>
              <a:effectLst>
                <a:outerShdw blurRad="38100" dist="25400" dir="5400000" algn="ctr" rotWithShape="0">
                  <a:srgbClr val="6E747A">
                    <a:alpha val="43000"/>
                  </a:srgbClr>
                </a:outerShdw>
              </a:effectLst>
              <a:latin typeface="+mj-lt"/>
              <a:ea typeface="+mj-ea"/>
              <a:cs typeface="+mj-cs"/>
            </a:endParaRPr>
          </a:p>
        </p:txBody>
      </p:sp>
    </p:spTree>
    <p:extLst>
      <p:ext uri="{BB962C8B-B14F-4D97-AF65-F5344CB8AC3E}">
        <p14:creationId xmlns:p14="http://schemas.microsoft.com/office/powerpoint/2010/main" val="3889415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descr="תמונה שמכילה טקסט, צילום מסך, גופן&#10;&#10;התיאור נוצר באופן אוטומטי">
            <a:extLst>
              <a:ext uri="{FF2B5EF4-FFF2-40B4-BE49-F238E27FC236}">
                <a16:creationId xmlns:a16="http://schemas.microsoft.com/office/drawing/2014/main" id="{90D74185-7D3B-9E5C-61F4-40E6789D4238}"/>
              </a:ext>
            </a:extLst>
          </p:cNvPr>
          <p:cNvPicPr>
            <a:picLocks noChangeAspect="1"/>
          </p:cNvPicPr>
          <p:nvPr/>
        </p:nvPicPr>
        <p:blipFill>
          <a:blip r:embed="rId2"/>
          <a:stretch>
            <a:fillRect/>
          </a:stretch>
        </p:blipFill>
        <p:spPr>
          <a:xfrm>
            <a:off x="470671" y="297281"/>
            <a:ext cx="5053803" cy="2029710"/>
          </a:xfrm>
          <a:prstGeom prst="rect">
            <a:avLst/>
          </a:prstGeom>
        </p:spPr>
      </p:pic>
      <p:pic>
        <p:nvPicPr>
          <p:cNvPr id="6" name="תמונה 5" descr="תמונה שמכילה טקסט, צילום מסך, גופן&#10;&#10;התיאור נוצר באופן אוטומטי">
            <a:extLst>
              <a:ext uri="{FF2B5EF4-FFF2-40B4-BE49-F238E27FC236}">
                <a16:creationId xmlns:a16="http://schemas.microsoft.com/office/drawing/2014/main" id="{F38997E8-2CC7-5A2A-F106-C0880E25071B}"/>
              </a:ext>
            </a:extLst>
          </p:cNvPr>
          <p:cNvPicPr>
            <a:picLocks noChangeAspect="1"/>
          </p:cNvPicPr>
          <p:nvPr/>
        </p:nvPicPr>
        <p:blipFill>
          <a:blip r:embed="rId3"/>
          <a:stretch>
            <a:fillRect/>
          </a:stretch>
        </p:blipFill>
        <p:spPr>
          <a:xfrm>
            <a:off x="5959365" y="242446"/>
            <a:ext cx="5921489" cy="2131736"/>
          </a:xfrm>
          <a:prstGeom prst="rect">
            <a:avLst/>
          </a:prstGeom>
        </p:spPr>
      </p:pic>
      <p:pic>
        <p:nvPicPr>
          <p:cNvPr id="8" name="תמונה 7" descr="תמונה שמכילה טקסט, צילום מסך, גופן&#10;&#10;התיאור נוצר באופן אוטומטי">
            <a:extLst>
              <a:ext uri="{FF2B5EF4-FFF2-40B4-BE49-F238E27FC236}">
                <a16:creationId xmlns:a16="http://schemas.microsoft.com/office/drawing/2014/main" id="{5F655BED-199B-A85E-F04F-AB823408BFCC}"/>
              </a:ext>
            </a:extLst>
          </p:cNvPr>
          <p:cNvPicPr>
            <a:picLocks noChangeAspect="1"/>
          </p:cNvPicPr>
          <p:nvPr/>
        </p:nvPicPr>
        <p:blipFill>
          <a:blip r:embed="rId4"/>
          <a:stretch>
            <a:fillRect/>
          </a:stretch>
        </p:blipFill>
        <p:spPr>
          <a:xfrm>
            <a:off x="470671" y="3429000"/>
            <a:ext cx="4879974" cy="2601683"/>
          </a:xfrm>
          <a:prstGeom prst="rect">
            <a:avLst/>
          </a:prstGeom>
        </p:spPr>
      </p:pic>
      <p:pic>
        <p:nvPicPr>
          <p:cNvPr id="10" name="תמונה 9">
            <a:extLst>
              <a:ext uri="{FF2B5EF4-FFF2-40B4-BE49-F238E27FC236}">
                <a16:creationId xmlns:a16="http://schemas.microsoft.com/office/drawing/2014/main" id="{88AEF55B-0912-CE5D-1138-5E12EF67C289}"/>
              </a:ext>
            </a:extLst>
          </p:cNvPr>
          <p:cNvPicPr>
            <a:picLocks noChangeAspect="1"/>
          </p:cNvPicPr>
          <p:nvPr/>
        </p:nvPicPr>
        <p:blipFill>
          <a:blip r:embed="rId5"/>
          <a:srcRect/>
          <a:stretch/>
        </p:blipFill>
        <p:spPr>
          <a:xfrm>
            <a:off x="5961898" y="3429000"/>
            <a:ext cx="5154463" cy="1868493"/>
          </a:xfrm>
          <a:prstGeom prst="rect">
            <a:avLst/>
          </a:prstGeom>
        </p:spPr>
      </p:pic>
      <p:sp>
        <p:nvSpPr>
          <p:cNvPr id="14" name="תיבת טקסט 13">
            <a:extLst>
              <a:ext uri="{FF2B5EF4-FFF2-40B4-BE49-F238E27FC236}">
                <a16:creationId xmlns:a16="http://schemas.microsoft.com/office/drawing/2014/main" id="{61153898-1483-A063-E29B-0CA9A1046048}"/>
              </a:ext>
            </a:extLst>
          </p:cNvPr>
          <p:cNvSpPr txBox="1"/>
          <p:nvPr/>
        </p:nvSpPr>
        <p:spPr>
          <a:xfrm>
            <a:off x="6565393" y="5297493"/>
            <a:ext cx="2971964" cy="307777"/>
          </a:xfrm>
          <a:prstGeom prst="rect">
            <a:avLst/>
          </a:prstGeom>
          <a:noFill/>
        </p:spPr>
        <p:txBody>
          <a:bodyPr wrap="square">
            <a:spAutoFit/>
          </a:bodyPr>
          <a:lstStyle/>
          <a:p>
            <a:r>
              <a:rPr lang="en-US" sz="1400" dirty="0"/>
              <a:t>Change the time format</a:t>
            </a:r>
            <a:endParaRPr lang="he-IL" sz="1400" dirty="0"/>
          </a:p>
        </p:txBody>
      </p:sp>
      <p:sp>
        <p:nvSpPr>
          <p:cNvPr id="15" name="תיבת טקסט 14">
            <a:extLst>
              <a:ext uri="{FF2B5EF4-FFF2-40B4-BE49-F238E27FC236}">
                <a16:creationId xmlns:a16="http://schemas.microsoft.com/office/drawing/2014/main" id="{BB6B0A4B-EADC-78C3-0269-9716DB2CD7C7}"/>
              </a:ext>
            </a:extLst>
          </p:cNvPr>
          <p:cNvSpPr txBox="1"/>
          <p:nvPr/>
        </p:nvSpPr>
        <p:spPr>
          <a:xfrm>
            <a:off x="6281929" y="2374182"/>
            <a:ext cx="3322666" cy="307777"/>
          </a:xfrm>
          <a:prstGeom prst="rect">
            <a:avLst/>
          </a:prstGeom>
          <a:noFill/>
        </p:spPr>
        <p:txBody>
          <a:bodyPr wrap="square">
            <a:spAutoFit/>
          </a:bodyPr>
          <a:lstStyle/>
          <a:p>
            <a:r>
              <a:rPr lang="en-US" sz="1400" dirty="0"/>
              <a:t>Info represented in cloud</a:t>
            </a:r>
            <a:endParaRPr lang="he-IL" sz="1400" dirty="0"/>
          </a:p>
        </p:txBody>
      </p:sp>
    </p:spTree>
    <p:extLst>
      <p:ext uri="{BB962C8B-B14F-4D97-AF65-F5344CB8AC3E}">
        <p14:creationId xmlns:p14="http://schemas.microsoft.com/office/powerpoint/2010/main" val="248616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
            <a:extLst>
              <a:ext uri="{FF2B5EF4-FFF2-40B4-BE49-F238E27FC236}">
                <a16:creationId xmlns:a16="http://schemas.microsoft.com/office/drawing/2014/main" id="{09390856-FCF0-D909-BCBC-E4F4214A2663}"/>
              </a:ext>
            </a:extLst>
          </p:cNvPr>
          <p:cNvPicPr>
            <a:picLocks noGrp="1" noChangeAspect="1"/>
          </p:cNvPicPr>
          <p:nvPr>
            <p:ph idx="1"/>
          </p:nvPr>
        </p:nvPicPr>
        <p:blipFill>
          <a:blip r:embed="rId2"/>
          <a:stretch>
            <a:fillRect/>
          </a:stretch>
        </p:blipFill>
        <p:spPr>
          <a:xfrm>
            <a:off x="838200" y="972312"/>
            <a:ext cx="10043160" cy="1648672"/>
          </a:xfrm>
        </p:spPr>
      </p:pic>
      <p:sp>
        <p:nvSpPr>
          <p:cNvPr id="6" name="TextBox 5">
            <a:extLst>
              <a:ext uri="{FF2B5EF4-FFF2-40B4-BE49-F238E27FC236}">
                <a16:creationId xmlns:a16="http://schemas.microsoft.com/office/drawing/2014/main" id="{51302730-8C2F-322A-40C3-BAF7E40E228A}"/>
              </a:ext>
            </a:extLst>
          </p:cNvPr>
          <p:cNvSpPr txBox="1"/>
          <p:nvPr/>
        </p:nvSpPr>
        <p:spPr>
          <a:xfrm>
            <a:off x="960120" y="2682015"/>
            <a:ext cx="4983480" cy="307777"/>
          </a:xfrm>
          <a:prstGeom prst="rect">
            <a:avLst/>
          </a:prstGeom>
          <a:noFill/>
        </p:spPr>
        <p:txBody>
          <a:bodyPr wrap="square" rtlCol="0">
            <a:spAutoFit/>
          </a:bodyPr>
          <a:lstStyle/>
          <a:p>
            <a:r>
              <a:rPr lang="en-US" sz="1400" dirty="0"/>
              <a:t>Define the rule for transfer the data from MQTT to </a:t>
            </a:r>
            <a:r>
              <a:rPr lang="en-US" sz="1400" dirty="0" err="1"/>
              <a:t>timeStream</a:t>
            </a:r>
            <a:r>
              <a:rPr lang="en-US" sz="1400" dirty="0"/>
              <a:t> </a:t>
            </a:r>
            <a:endParaRPr lang="en-IL" sz="1400" dirty="0"/>
          </a:p>
        </p:txBody>
      </p:sp>
      <p:pic>
        <p:nvPicPr>
          <p:cNvPr id="8" name="Picture 7" descr="A screenshot of a chat&#10;&#10;Description automatically generated">
            <a:extLst>
              <a:ext uri="{FF2B5EF4-FFF2-40B4-BE49-F238E27FC236}">
                <a16:creationId xmlns:a16="http://schemas.microsoft.com/office/drawing/2014/main" id="{59328DBF-8206-45D0-6237-37976E202B31}"/>
              </a:ext>
            </a:extLst>
          </p:cNvPr>
          <p:cNvPicPr>
            <a:picLocks noChangeAspect="1"/>
          </p:cNvPicPr>
          <p:nvPr/>
        </p:nvPicPr>
        <p:blipFill rotWithShape="1">
          <a:blip r:embed="rId3"/>
          <a:srcRect b="25450"/>
          <a:stretch/>
        </p:blipFill>
        <p:spPr>
          <a:xfrm>
            <a:off x="960120" y="3813795"/>
            <a:ext cx="7772400" cy="1544589"/>
          </a:xfrm>
          <a:prstGeom prst="rect">
            <a:avLst/>
          </a:prstGeom>
        </p:spPr>
      </p:pic>
      <p:sp>
        <p:nvSpPr>
          <p:cNvPr id="10" name="TextBox 9">
            <a:extLst>
              <a:ext uri="{FF2B5EF4-FFF2-40B4-BE49-F238E27FC236}">
                <a16:creationId xmlns:a16="http://schemas.microsoft.com/office/drawing/2014/main" id="{F544F4E3-3437-19C5-0FED-FA1CF4F2F7EA}"/>
              </a:ext>
            </a:extLst>
          </p:cNvPr>
          <p:cNvSpPr txBox="1"/>
          <p:nvPr/>
        </p:nvSpPr>
        <p:spPr>
          <a:xfrm>
            <a:off x="1152144" y="5468183"/>
            <a:ext cx="3566160" cy="307777"/>
          </a:xfrm>
          <a:prstGeom prst="rect">
            <a:avLst/>
          </a:prstGeom>
          <a:noFill/>
        </p:spPr>
        <p:txBody>
          <a:bodyPr wrap="square">
            <a:spAutoFit/>
          </a:bodyPr>
          <a:lstStyle/>
          <a:p>
            <a:r>
              <a:rPr lang="en-US" sz="1400" dirty="0"/>
              <a:t>Choose which data to send to the Database </a:t>
            </a:r>
            <a:endParaRPr lang="en-IL" sz="1400" dirty="0"/>
          </a:p>
        </p:txBody>
      </p:sp>
    </p:spTree>
    <p:extLst>
      <p:ext uri="{BB962C8B-B14F-4D97-AF65-F5344CB8AC3E}">
        <p14:creationId xmlns:p14="http://schemas.microsoft.com/office/powerpoint/2010/main" val="2825464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טקסט, צילום מסך, מספר, גופן&#10;&#10;התיאור נוצר באופן אוטומטי">
            <a:extLst>
              <a:ext uri="{FF2B5EF4-FFF2-40B4-BE49-F238E27FC236}">
                <a16:creationId xmlns:a16="http://schemas.microsoft.com/office/drawing/2014/main" id="{4DDBAAD5-EB09-C4A6-2B16-C5EE9ABA7825}"/>
              </a:ext>
            </a:extLst>
          </p:cNvPr>
          <p:cNvPicPr>
            <a:picLocks noChangeAspect="1"/>
          </p:cNvPicPr>
          <p:nvPr/>
        </p:nvPicPr>
        <p:blipFill>
          <a:blip r:embed="rId2"/>
          <a:stretch>
            <a:fillRect/>
          </a:stretch>
        </p:blipFill>
        <p:spPr>
          <a:xfrm>
            <a:off x="855884" y="0"/>
            <a:ext cx="10480231" cy="6858001"/>
          </a:xfrm>
          <a:prstGeom prst="rect">
            <a:avLst/>
          </a:prstGeom>
        </p:spPr>
      </p:pic>
    </p:spTree>
    <p:extLst>
      <p:ext uri="{BB962C8B-B14F-4D97-AF65-F5344CB8AC3E}">
        <p14:creationId xmlns:p14="http://schemas.microsoft.com/office/powerpoint/2010/main" val="4133342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צילום מסך, תכונות מולטימדיה, תוכנה גרפית, תוכנה&#10;&#10;התיאור נוצר באופן אוטומטי">
            <a:extLst>
              <a:ext uri="{FF2B5EF4-FFF2-40B4-BE49-F238E27FC236}">
                <a16:creationId xmlns:a16="http://schemas.microsoft.com/office/drawing/2014/main" id="{076CAF7C-3D37-DA20-4AEA-023F9F77D020}"/>
              </a:ext>
            </a:extLst>
          </p:cNvPr>
          <p:cNvPicPr>
            <a:picLocks noChangeAspect="1"/>
          </p:cNvPicPr>
          <p:nvPr/>
        </p:nvPicPr>
        <p:blipFill>
          <a:blip r:embed="rId2"/>
          <a:stretch>
            <a:fillRect/>
          </a:stretch>
        </p:blipFill>
        <p:spPr>
          <a:xfrm>
            <a:off x="331547" y="972157"/>
            <a:ext cx="6073253" cy="1795406"/>
          </a:xfrm>
          <a:prstGeom prst="rect">
            <a:avLst/>
          </a:prstGeom>
        </p:spPr>
      </p:pic>
      <p:pic>
        <p:nvPicPr>
          <p:cNvPr id="7" name="תמונה 6" descr="תמונה שמכילה צילום מסך, קו, תרשים&#10;&#10;התיאור נוצר באופן אוטומטי">
            <a:extLst>
              <a:ext uri="{FF2B5EF4-FFF2-40B4-BE49-F238E27FC236}">
                <a16:creationId xmlns:a16="http://schemas.microsoft.com/office/drawing/2014/main" id="{F92B7826-AF32-11C7-7612-573F8CB818B9}"/>
              </a:ext>
            </a:extLst>
          </p:cNvPr>
          <p:cNvPicPr>
            <a:picLocks noChangeAspect="1"/>
          </p:cNvPicPr>
          <p:nvPr/>
        </p:nvPicPr>
        <p:blipFill>
          <a:blip r:embed="rId3"/>
          <a:stretch>
            <a:fillRect/>
          </a:stretch>
        </p:blipFill>
        <p:spPr>
          <a:xfrm>
            <a:off x="4950372" y="2902360"/>
            <a:ext cx="6938930" cy="1695701"/>
          </a:xfrm>
          <a:prstGeom prst="rect">
            <a:avLst/>
          </a:prstGeom>
        </p:spPr>
      </p:pic>
      <p:pic>
        <p:nvPicPr>
          <p:cNvPr id="9" name="תמונה 8" descr="תמונה שמכילה טקסט, צילום מסך, תוכנה, תכונות מולטימדיה&#10;&#10;התיאור נוצר באופן אוטומטי">
            <a:extLst>
              <a:ext uri="{FF2B5EF4-FFF2-40B4-BE49-F238E27FC236}">
                <a16:creationId xmlns:a16="http://schemas.microsoft.com/office/drawing/2014/main" id="{97E019FB-2FAA-3ADF-0B1A-E24122D21C60}"/>
              </a:ext>
            </a:extLst>
          </p:cNvPr>
          <p:cNvPicPr>
            <a:picLocks noChangeAspect="1"/>
          </p:cNvPicPr>
          <p:nvPr/>
        </p:nvPicPr>
        <p:blipFill>
          <a:blip r:embed="rId4"/>
          <a:stretch>
            <a:fillRect/>
          </a:stretch>
        </p:blipFill>
        <p:spPr>
          <a:xfrm>
            <a:off x="6603649" y="4885153"/>
            <a:ext cx="3632375" cy="928935"/>
          </a:xfrm>
          <a:prstGeom prst="rect">
            <a:avLst/>
          </a:prstGeom>
        </p:spPr>
      </p:pic>
      <p:pic>
        <p:nvPicPr>
          <p:cNvPr id="11" name="תמונה 10" descr="תמונה שמכילה טקסט, כלי מדידה, צילום מסך, גופן&#10;&#10;התיאור נוצר באופן אוטומטי">
            <a:extLst>
              <a:ext uri="{FF2B5EF4-FFF2-40B4-BE49-F238E27FC236}">
                <a16:creationId xmlns:a16="http://schemas.microsoft.com/office/drawing/2014/main" id="{F84F45A9-35EA-9164-E039-D90935113256}"/>
              </a:ext>
            </a:extLst>
          </p:cNvPr>
          <p:cNvPicPr>
            <a:picLocks noChangeAspect="1"/>
          </p:cNvPicPr>
          <p:nvPr/>
        </p:nvPicPr>
        <p:blipFill>
          <a:blip r:embed="rId5"/>
          <a:stretch>
            <a:fillRect/>
          </a:stretch>
        </p:blipFill>
        <p:spPr>
          <a:xfrm>
            <a:off x="331547" y="4751835"/>
            <a:ext cx="4881004" cy="1485656"/>
          </a:xfrm>
          <a:prstGeom prst="rect">
            <a:avLst/>
          </a:prstGeom>
        </p:spPr>
      </p:pic>
      <p:sp>
        <p:nvSpPr>
          <p:cNvPr id="13" name="תיבת טקסט 12">
            <a:extLst>
              <a:ext uri="{FF2B5EF4-FFF2-40B4-BE49-F238E27FC236}">
                <a16:creationId xmlns:a16="http://schemas.microsoft.com/office/drawing/2014/main" id="{0608DB5F-C7F4-5394-C75C-BC97B7B9EA72}"/>
              </a:ext>
            </a:extLst>
          </p:cNvPr>
          <p:cNvSpPr txBox="1"/>
          <p:nvPr/>
        </p:nvSpPr>
        <p:spPr>
          <a:xfrm>
            <a:off x="500011" y="189447"/>
            <a:ext cx="6153037" cy="826255"/>
          </a:xfrm>
          <a:prstGeom prst="rect">
            <a:avLst/>
          </a:prstGeom>
        </p:spPr>
        <p:txBody>
          <a:bodyPr vert="horz" lIns="91440" tIns="45720" rIns="91440" bIns="45720" rtlCol="0" anchor="b">
            <a:noAutofit/>
          </a:bodyPr>
          <a:lstStyle/>
          <a:p>
            <a:pPr algn="l" rtl="0">
              <a:lnSpc>
                <a:spcPct val="90000"/>
              </a:lnSpc>
              <a:spcBef>
                <a:spcPct val="0"/>
              </a:spcBef>
              <a:spcAft>
                <a:spcPts val="600"/>
              </a:spcAft>
            </a:pPr>
            <a:r>
              <a:rPr lang="en-US" sz="5000" i="0" kern="1200" dirty="0">
                <a:ln w="0"/>
                <a:solidFill>
                  <a:schemeClr val="accent1"/>
                </a:solidFill>
                <a:effectLst>
                  <a:outerShdw blurRad="38100" dist="25400" dir="5400000" algn="ctr" rotWithShape="0">
                    <a:srgbClr val="6E747A">
                      <a:alpha val="43000"/>
                    </a:srgbClr>
                  </a:outerShdw>
                </a:effectLst>
                <a:latin typeface="+mj-lt"/>
                <a:ea typeface="+mj-ea"/>
                <a:cs typeface="+mj-cs"/>
              </a:rPr>
              <a:t>Visualization</a:t>
            </a:r>
            <a:endParaRPr lang="en-US" sz="5000" kern="1200" dirty="0">
              <a:ln w="0"/>
              <a:solidFill>
                <a:schemeClr val="accent1"/>
              </a:solidFill>
              <a:effectLst>
                <a:outerShdw blurRad="38100" dist="25400" dir="5400000" algn="ctr" rotWithShape="0">
                  <a:srgbClr val="6E747A">
                    <a:alpha val="43000"/>
                  </a:srgbClr>
                </a:outerShdw>
              </a:effectLst>
              <a:latin typeface="+mj-lt"/>
              <a:ea typeface="+mj-ea"/>
              <a:cs typeface="+mj-cs"/>
            </a:endParaRPr>
          </a:p>
        </p:txBody>
      </p:sp>
      <p:sp>
        <p:nvSpPr>
          <p:cNvPr id="14" name="תיבת טקסט 13">
            <a:extLst>
              <a:ext uri="{FF2B5EF4-FFF2-40B4-BE49-F238E27FC236}">
                <a16:creationId xmlns:a16="http://schemas.microsoft.com/office/drawing/2014/main" id="{B1CB74FC-9A46-691A-A672-3DEC6AB1ED56}"/>
              </a:ext>
            </a:extLst>
          </p:cNvPr>
          <p:cNvSpPr txBox="1"/>
          <p:nvPr/>
        </p:nvSpPr>
        <p:spPr>
          <a:xfrm>
            <a:off x="3000421" y="2798226"/>
            <a:ext cx="1152215" cy="246221"/>
          </a:xfrm>
          <a:prstGeom prst="rect">
            <a:avLst/>
          </a:prstGeom>
          <a:noFill/>
        </p:spPr>
        <p:txBody>
          <a:bodyPr wrap="square" rtlCol="1">
            <a:spAutoFit/>
          </a:bodyPr>
          <a:lstStyle/>
          <a:p>
            <a:r>
              <a:rPr lang="en-US" sz="1000" dirty="0"/>
              <a:t>Temp By Timeline</a:t>
            </a:r>
            <a:endParaRPr lang="he-IL" sz="1000" dirty="0"/>
          </a:p>
        </p:txBody>
      </p:sp>
      <p:sp>
        <p:nvSpPr>
          <p:cNvPr id="15" name="תיבת טקסט 14">
            <a:extLst>
              <a:ext uri="{FF2B5EF4-FFF2-40B4-BE49-F238E27FC236}">
                <a16:creationId xmlns:a16="http://schemas.microsoft.com/office/drawing/2014/main" id="{FE421F3A-DFF1-71B9-9C01-66CAC35AE7DF}"/>
              </a:ext>
            </a:extLst>
          </p:cNvPr>
          <p:cNvSpPr txBox="1"/>
          <p:nvPr/>
        </p:nvSpPr>
        <p:spPr>
          <a:xfrm>
            <a:off x="6979451" y="4598061"/>
            <a:ext cx="2475325" cy="246221"/>
          </a:xfrm>
          <a:prstGeom prst="rect">
            <a:avLst/>
          </a:prstGeom>
          <a:noFill/>
        </p:spPr>
        <p:txBody>
          <a:bodyPr wrap="square" rtlCol="1">
            <a:spAutoFit/>
          </a:bodyPr>
          <a:lstStyle/>
          <a:p>
            <a:r>
              <a:rPr lang="en-US" sz="1000" dirty="0"/>
              <a:t>Combined Temp &amp; Humidity measures</a:t>
            </a:r>
            <a:endParaRPr lang="he-IL" sz="1000" dirty="0"/>
          </a:p>
        </p:txBody>
      </p:sp>
      <p:sp>
        <p:nvSpPr>
          <p:cNvPr id="16" name="תיבת טקסט 15">
            <a:extLst>
              <a:ext uri="{FF2B5EF4-FFF2-40B4-BE49-F238E27FC236}">
                <a16:creationId xmlns:a16="http://schemas.microsoft.com/office/drawing/2014/main" id="{B2E6EBB9-7C18-6E00-B960-894D6E57B5B3}"/>
              </a:ext>
            </a:extLst>
          </p:cNvPr>
          <p:cNvSpPr txBox="1"/>
          <p:nvPr/>
        </p:nvSpPr>
        <p:spPr>
          <a:xfrm>
            <a:off x="2428165" y="6237491"/>
            <a:ext cx="687768" cy="246221"/>
          </a:xfrm>
          <a:prstGeom prst="rect">
            <a:avLst/>
          </a:prstGeom>
          <a:noFill/>
        </p:spPr>
        <p:txBody>
          <a:bodyPr wrap="square" rtlCol="1">
            <a:spAutoFit/>
          </a:bodyPr>
          <a:lstStyle/>
          <a:p>
            <a:r>
              <a:rPr lang="en-US" sz="1000" dirty="0"/>
              <a:t>Gauge</a:t>
            </a:r>
            <a:endParaRPr lang="he-IL" sz="1000" dirty="0"/>
          </a:p>
        </p:txBody>
      </p:sp>
    </p:spTree>
    <p:extLst>
      <p:ext uri="{BB962C8B-B14F-4D97-AF65-F5344CB8AC3E}">
        <p14:creationId xmlns:p14="http://schemas.microsoft.com/office/powerpoint/2010/main" val="150118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תיבת טקסט 6">
            <a:extLst>
              <a:ext uri="{FF2B5EF4-FFF2-40B4-BE49-F238E27FC236}">
                <a16:creationId xmlns:a16="http://schemas.microsoft.com/office/drawing/2014/main" id="{C4893DDB-9A6A-D8E7-00F4-5CF9270BC5A8}"/>
              </a:ext>
            </a:extLst>
          </p:cNvPr>
          <p:cNvSpPr txBox="1"/>
          <p:nvPr/>
        </p:nvSpPr>
        <p:spPr>
          <a:xfrm>
            <a:off x="638881" y="670218"/>
            <a:ext cx="10909640" cy="1065836"/>
          </a:xfrm>
          <a:prstGeom prst="rect">
            <a:avLst/>
          </a:prstGeom>
        </p:spPr>
        <p:txBody>
          <a:bodyPr vert="horz" lIns="91440" tIns="45720" rIns="91440" bIns="45720" rtlCol="0" anchor="ctr">
            <a:normAutofit/>
          </a:bodyPr>
          <a:lstStyle/>
          <a:p>
            <a:pPr algn="ctr" rtl="0">
              <a:lnSpc>
                <a:spcPct val="90000"/>
              </a:lnSpc>
              <a:spcBef>
                <a:spcPct val="0"/>
              </a:spcBef>
              <a:spcAft>
                <a:spcPts val="600"/>
              </a:spcAft>
            </a:pPr>
            <a:r>
              <a:rPr lang="en-US" sz="6600" i="0">
                <a:ln w="0"/>
                <a:effectLst>
                  <a:outerShdw blurRad="38100" dist="25400" dir="5400000" algn="ctr" rotWithShape="0">
                    <a:srgbClr val="6E747A">
                      <a:alpha val="43000"/>
                    </a:srgbClr>
                  </a:outerShdw>
                </a:effectLst>
                <a:latin typeface="+mj-lt"/>
                <a:ea typeface="+mj-ea"/>
                <a:cs typeface="+mj-cs"/>
              </a:rPr>
              <a:t>Security</a:t>
            </a:r>
            <a:endParaRPr lang="en-US" sz="6600">
              <a:ln w="0"/>
              <a:effectLst>
                <a:outerShdw blurRad="38100" dist="25400" dir="5400000" algn="ctr" rotWithShape="0">
                  <a:srgbClr val="6E747A">
                    <a:alpha val="43000"/>
                  </a:srgbClr>
                </a:outerShdw>
              </a:effectLst>
              <a:latin typeface="+mj-lt"/>
              <a:ea typeface="+mj-ea"/>
              <a:cs typeface="+mj-cs"/>
            </a:endParaRPr>
          </a:p>
        </p:txBody>
      </p:sp>
      <p:sp>
        <p:nvSpPr>
          <p:cNvPr id="30"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תמונה 2" descr="תמונה שמכילה טקסט, צילום מסך, תוכנה, מספר&#10;&#10;התיאור נוצר באופן אוטומטי">
            <a:extLst>
              <a:ext uri="{FF2B5EF4-FFF2-40B4-BE49-F238E27FC236}">
                <a16:creationId xmlns:a16="http://schemas.microsoft.com/office/drawing/2014/main" id="{FECCCFBF-CB7F-13ED-B5D6-14CF8F47A7B2}"/>
              </a:ext>
            </a:extLst>
          </p:cNvPr>
          <p:cNvPicPr>
            <a:picLocks noChangeAspect="1"/>
          </p:cNvPicPr>
          <p:nvPr/>
        </p:nvPicPr>
        <p:blipFill rotWithShape="1">
          <a:blip r:embed="rId2"/>
          <a:srcRect b="3781"/>
          <a:stretch/>
        </p:blipFill>
        <p:spPr>
          <a:xfrm>
            <a:off x="292607" y="2194560"/>
            <a:ext cx="4607927" cy="3757561"/>
          </a:xfrm>
          <a:prstGeom prst="rect">
            <a:avLst/>
          </a:prstGeom>
        </p:spPr>
      </p:pic>
      <p:pic>
        <p:nvPicPr>
          <p:cNvPr id="5" name="Content Placeholder 4" descr="A red dragon with yellow and orange colors&#10;&#10;Description automatically generated">
            <a:extLst>
              <a:ext uri="{FF2B5EF4-FFF2-40B4-BE49-F238E27FC236}">
                <a16:creationId xmlns:a16="http://schemas.microsoft.com/office/drawing/2014/main" id="{BE6462D4-7C7F-BB3A-4CA7-E73C6AB31AE3}"/>
              </a:ext>
            </a:extLst>
          </p:cNvPr>
          <p:cNvPicPr>
            <a:picLocks noChangeAspect="1"/>
          </p:cNvPicPr>
          <p:nvPr/>
        </p:nvPicPr>
        <p:blipFill>
          <a:blip r:embed="rId3"/>
          <a:stretch>
            <a:fillRect/>
          </a:stretch>
        </p:blipFill>
        <p:spPr>
          <a:xfrm>
            <a:off x="5154930" y="2194560"/>
            <a:ext cx="1882140" cy="127544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DBDC209-EB27-15AA-17E3-3A150B255595}"/>
              </a:ext>
            </a:extLst>
          </p:cNvPr>
          <p:cNvPicPr>
            <a:picLocks noChangeAspect="1"/>
          </p:cNvPicPr>
          <p:nvPr/>
        </p:nvPicPr>
        <p:blipFill>
          <a:blip r:embed="rId4"/>
          <a:stretch>
            <a:fillRect/>
          </a:stretch>
        </p:blipFill>
        <p:spPr>
          <a:xfrm>
            <a:off x="7037070" y="3267570"/>
            <a:ext cx="5027110" cy="1772055"/>
          </a:xfrm>
          <a:prstGeom prst="rect">
            <a:avLst/>
          </a:prstGeom>
        </p:spPr>
      </p:pic>
    </p:spTree>
    <p:extLst>
      <p:ext uri="{BB962C8B-B14F-4D97-AF65-F5344CB8AC3E}">
        <p14:creationId xmlns:p14="http://schemas.microsoft.com/office/powerpoint/2010/main" val="3349004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3A1F4A4-3B68-81A1-0548-241A08EB1F0C}"/>
              </a:ext>
            </a:extLst>
          </p:cNvPr>
          <p:cNvSpPr>
            <a:spLocks noGrp="1"/>
          </p:cNvSpPr>
          <p:nvPr>
            <p:ph idx="1"/>
          </p:nvPr>
        </p:nvSpPr>
        <p:spPr>
          <a:xfrm>
            <a:off x="640080" y="2872899"/>
            <a:ext cx="4243589" cy="3320668"/>
          </a:xfrm>
        </p:spPr>
        <p:txBody>
          <a:bodyPr>
            <a:normAutofit/>
          </a:bodyPr>
          <a:lstStyle/>
          <a:p>
            <a:pPr marL="0" indent="0" algn="ctr" rtl="0">
              <a:buNone/>
            </a:pPr>
            <a:r>
              <a:rPr lang="en-US" sz="3200" cap="none" spc="0" dirty="0">
                <a:ln w="0"/>
                <a:solidFill>
                  <a:schemeClr val="accent1"/>
                </a:solidFill>
                <a:effectLst>
                  <a:outerShdw blurRad="38100" dist="25400" dir="5400000" algn="ctr" rotWithShape="0">
                    <a:srgbClr val="6E747A">
                      <a:alpha val="43000"/>
                    </a:srgbClr>
                  </a:outerShdw>
                </a:effectLst>
                <a:latin typeface="Congenial Black" panose="020F0502020204030204" pitchFamily="2" charset="0"/>
                <a:ea typeface="ADLaM Display" panose="02010000000000000000" pitchFamily="2" charset="0"/>
                <a:cs typeface="ADLaM Display" panose="02010000000000000000" pitchFamily="2" charset="0"/>
              </a:rPr>
              <a:t>THANK YOU</a:t>
            </a:r>
          </a:p>
          <a:p>
            <a:pPr marL="0" indent="0" algn="ctr" rtl="0">
              <a:buNone/>
            </a:pPr>
            <a:r>
              <a:rPr lang="en-US" sz="2000" dirty="0">
                <a:ln w="0"/>
                <a:solidFill>
                  <a:schemeClr val="accent1"/>
                </a:solidFill>
                <a:effectLst>
                  <a:outerShdw blurRad="38100" dist="25400" dir="5400000" algn="ctr" rotWithShape="0">
                    <a:srgbClr val="6E747A">
                      <a:alpha val="43000"/>
                    </a:srgbClr>
                  </a:outerShdw>
                </a:effectLst>
                <a:latin typeface="Congenial Black" panose="020F0502020204030204" pitchFamily="2" charset="0"/>
                <a:cs typeface="ADLaM Display" panose="02010000000000000000" pitchFamily="2" charset="0"/>
              </a:rPr>
              <a:t>Do you have any questions?</a:t>
            </a:r>
          </a:p>
          <a:p>
            <a:pPr marL="0" indent="0" algn="l" rtl="0">
              <a:buNone/>
            </a:pPr>
            <a:endParaRPr lang="en-US" sz="2800" cap="none" spc="0" dirty="0">
              <a:ln w="0"/>
              <a:solidFill>
                <a:schemeClr val="accent1"/>
              </a:solidFill>
              <a:effectLst>
                <a:outerShdw blurRad="38100" dist="25400" dir="5400000" algn="ctr" rotWithShape="0">
                  <a:srgbClr val="6E747A">
                    <a:alpha val="43000"/>
                  </a:srgbClr>
                </a:outerShdw>
              </a:effectLst>
              <a:latin typeface="Congenial Black" panose="020F0502020204030204" pitchFamily="2" charset="0"/>
              <a:ea typeface="ADLaM Display" panose="02010000000000000000" pitchFamily="2" charset="0"/>
              <a:cs typeface="ADLaM Display" panose="02010000000000000000" pitchFamily="2" charset="0"/>
            </a:endParaRPr>
          </a:p>
          <a:p>
            <a:pPr marL="228600" indent="-228600" algn="l" defTabSz="914400" rtl="0" eaLnBrk="1" latinLnBrk="0" hangingPunct="1">
              <a:lnSpc>
                <a:spcPct val="90000"/>
              </a:lnSpc>
              <a:spcBef>
                <a:spcPts val="1000"/>
              </a:spcBef>
              <a:buFont typeface="Arial" panose="020B0604020202020204" pitchFamily="34" charset="0"/>
              <a:buChar char="•"/>
            </a:pPr>
            <a:endParaRPr lang="en-US" sz="2200" dirty="0"/>
          </a:p>
        </p:txBody>
      </p:sp>
      <p:pic>
        <p:nvPicPr>
          <p:cNvPr id="5" name="Content Placeholder 4" descr="Sleeping baby">
            <a:extLst>
              <a:ext uri="{FF2B5EF4-FFF2-40B4-BE49-F238E27FC236}">
                <a16:creationId xmlns:a16="http://schemas.microsoft.com/office/drawing/2014/main" id="{95DEFC7B-8902-C1CD-DFB7-F1C3FE8FE1DB}"/>
              </a:ext>
            </a:extLst>
          </p:cNvPr>
          <p:cNvPicPr>
            <a:picLocks noChangeAspect="1"/>
          </p:cNvPicPr>
          <p:nvPr/>
        </p:nvPicPr>
        <p:blipFill rotWithShape="1">
          <a:blip r:embed="rId2"/>
          <a:srcRect l="16524" r="1652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Graphic 5" descr="לחיצת יד">
            <a:extLst>
              <a:ext uri="{FF2B5EF4-FFF2-40B4-BE49-F238E27FC236}">
                <a16:creationId xmlns:a16="http://schemas.microsoft.com/office/drawing/2014/main" id="{18BFE28C-E7B3-F314-A736-E9AA44CAE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1952" y="3881083"/>
            <a:ext cx="2159843" cy="2159843"/>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99460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7" name="Rectangle 106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תיבת טקסט 19">
            <a:extLst>
              <a:ext uri="{FF2B5EF4-FFF2-40B4-BE49-F238E27FC236}">
                <a16:creationId xmlns:a16="http://schemas.microsoft.com/office/drawing/2014/main" id="{1622DB58-3267-BA33-43C5-D1EB9DDD5688}"/>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5000" i="0" kern="1200" dirty="0">
                <a:ln w="0"/>
                <a:solidFill>
                  <a:schemeClr val="accent1"/>
                </a:solidFill>
                <a:effectLst>
                  <a:outerShdw blurRad="38100" dist="25400" dir="5400000" algn="ctr" rotWithShape="0">
                    <a:srgbClr val="6E747A">
                      <a:alpha val="43000"/>
                    </a:srgbClr>
                  </a:outerShdw>
                </a:effectLst>
                <a:latin typeface="+mj-lt"/>
                <a:ea typeface="+mj-ea"/>
                <a:cs typeface="+mj-cs"/>
              </a:rPr>
              <a:t>Key Features</a:t>
            </a:r>
            <a:endParaRPr lang="en-US" sz="5000" kern="1200" dirty="0">
              <a:ln w="0"/>
              <a:solidFill>
                <a:schemeClr val="accent1"/>
              </a:solidFill>
              <a:effectLst>
                <a:outerShdw blurRad="38100" dist="25400" dir="5400000" algn="ctr" rotWithShape="0">
                  <a:srgbClr val="6E747A">
                    <a:alpha val="43000"/>
                  </a:srgbClr>
                </a:outerShdw>
              </a:effectLst>
              <a:latin typeface="+mj-lt"/>
              <a:ea typeface="+mj-ea"/>
              <a:cs typeface="+mj-cs"/>
            </a:endParaRPr>
          </a:p>
        </p:txBody>
      </p:sp>
      <p:sp>
        <p:nvSpPr>
          <p:cNvPr id="1069"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7">
            <a:extLst>
              <a:ext uri="{FF2B5EF4-FFF2-40B4-BE49-F238E27FC236}">
                <a16:creationId xmlns:a16="http://schemas.microsoft.com/office/drawing/2014/main" id="{5E63309B-C02D-1D47-D9C5-D97BFFA436C1}"/>
              </a:ext>
            </a:extLst>
          </p:cNvPr>
          <p:cNvGraphicFramePr>
            <a:graphicFrameLocks noGrp="1"/>
          </p:cNvGraphicFramePr>
          <p:nvPr>
            <p:ph idx="1"/>
            <p:extLst>
              <p:ext uri="{D42A27DB-BD31-4B8C-83A1-F6EECF244321}">
                <p14:modId xmlns:p14="http://schemas.microsoft.com/office/powerpoint/2010/main" val="4170870265"/>
              </p:ext>
            </p:extLst>
          </p:nvPr>
        </p:nvGraphicFramePr>
        <p:xfrm>
          <a:off x="606921" y="2203449"/>
          <a:ext cx="10975109"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30" name="Picture 6" descr="Baby Sleeping on Side—Is It Safe? | Pampers">
            <a:extLst>
              <a:ext uri="{FF2B5EF4-FFF2-40B4-BE49-F238E27FC236}">
                <a16:creationId xmlns:a16="http://schemas.microsoft.com/office/drawing/2014/main" id="{C0AB683A-D991-A02B-73DD-D0D173919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1367" y="0"/>
            <a:ext cx="3827585" cy="229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595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machine&#10;&#10;Description automatically generated">
            <a:extLst>
              <a:ext uri="{FF2B5EF4-FFF2-40B4-BE49-F238E27FC236}">
                <a16:creationId xmlns:a16="http://schemas.microsoft.com/office/drawing/2014/main" id="{F81AF9FD-650A-F462-8FD9-019B758C7226}"/>
              </a:ext>
            </a:extLst>
          </p:cNvPr>
          <p:cNvPicPr>
            <a:picLocks noChangeAspect="1"/>
          </p:cNvPicPr>
          <p:nvPr/>
        </p:nvPicPr>
        <p:blipFill rotWithShape="1">
          <a:blip r:embed="rId2"/>
          <a:srcRect r="31263" b="-1"/>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650CF53-D31B-91AD-69CA-5219E9E3470C}"/>
              </a:ext>
            </a:extLst>
          </p:cNvPr>
          <p:cNvSpPr>
            <a:spLocks noGrp="1"/>
          </p:cNvSpPr>
          <p:nvPr>
            <p:ph idx="1"/>
          </p:nvPr>
        </p:nvSpPr>
        <p:spPr>
          <a:xfrm>
            <a:off x="838200" y="2434201"/>
            <a:ext cx="3822189" cy="3742762"/>
          </a:xfrm>
        </p:spPr>
        <p:txBody>
          <a:bodyPr>
            <a:normAutofit/>
          </a:bodyPr>
          <a:lstStyle/>
          <a:p>
            <a:pPr marL="457200" lvl="0" indent="-317500" algn="l" rtl="0">
              <a:spcBef>
                <a:spcPts val="0"/>
              </a:spcBef>
              <a:spcAft>
                <a:spcPts val="600"/>
              </a:spcAft>
              <a:buSzPts val="1400"/>
              <a:buChar char="●"/>
            </a:pPr>
            <a:r>
              <a:rPr lang="en-US" sz="1700" dirty="0"/>
              <a:t>PIR Sensor HC-SR501 (motion)</a:t>
            </a:r>
          </a:p>
          <a:p>
            <a:pPr marL="457200" lvl="0" indent="-317500" algn="l" rtl="0">
              <a:spcBef>
                <a:spcPts val="0"/>
              </a:spcBef>
              <a:spcAft>
                <a:spcPts val="600"/>
              </a:spcAft>
              <a:buClr>
                <a:schemeClr val="lt2"/>
              </a:buClr>
              <a:buSzPts val="1400"/>
              <a:buChar char="●"/>
            </a:pPr>
            <a:endParaRPr lang="en-US" sz="1700" dirty="0"/>
          </a:p>
          <a:p>
            <a:pPr marL="457200" indent="-317500" algn="l" rtl="0">
              <a:spcBef>
                <a:spcPts val="0"/>
              </a:spcBef>
              <a:spcAft>
                <a:spcPts val="600"/>
              </a:spcAft>
              <a:buSzPts val="1400"/>
              <a:buFont typeface="Arial" panose="020B0604020202020204" pitchFamily="34" charset="0"/>
              <a:buChar char="●"/>
            </a:pPr>
            <a:r>
              <a:rPr lang="en-US" sz="1700" dirty="0"/>
              <a:t>Humidity and Temperature Sensor DHT11 </a:t>
            </a:r>
          </a:p>
          <a:p>
            <a:pPr marL="457200" indent="-317500" algn="l" rtl="0">
              <a:spcBef>
                <a:spcPts val="0"/>
              </a:spcBef>
              <a:spcAft>
                <a:spcPts val="600"/>
              </a:spcAft>
              <a:buSzPts val="1400"/>
              <a:buFont typeface="Arial" panose="020B0604020202020204" pitchFamily="34" charset="0"/>
              <a:buChar char="●"/>
            </a:pPr>
            <a:endParaRPr lang="en-US" sz="1700" dirty="0"/>
          </a:p>
          <a:p>
            <a:pPr marL="457200" indent="-317500" algn="l" rtl="0">
              <a:spcBef>
                <a:spcPts val="0"/>
              </a:spcBef>
              <a:spcAft>
                <a:spcPts val="600"/>
              </a:spcAft>
              <a:buSzPts val="1400"/>
              <a:buFont typeface="Arial" panose="020B0604020202020204" pitchFamily="34" charset="0"/>
              <a:buChar char="●"/>
            </a:pPr>
            <a:r>
              <a:rPr lang="en-US" sz="1700" dirty="0"/>
              <a:t>ESP32</a:t>
            </a:r>
          </a:p>
          <a:p>
            <a:pPr marL="457200" indent="-317500" algn="l" rtl="0">
              <a:spcBef>
                <a:spcPts val="0"/>
              </a:spcBef>
              <a:spcAft>
                <a:spcPts val="600"/>
              </a:spcAft>
              <a:buSzPts val="1400"/>
              <a:buFont typeface="Arial" panose="020B0604020202020204" pitchFamily="34" charset="0"/>
              <a:buChar char="●"/>
            </a:pPr>
            <a:endParaRPr lang="en-US" sz="1700" dirty="0"/>
          </a:p>
          <a:p>
            <a:pPr marL="457200" indent="-317500" algn="l" rtl="0">
              <a:spcBef>
                <a:spcPts val="0"/>
              </a:spcBef>
              <a:spcAft>
                <a:spcPts val="600"/>
              </a:spcAft>
              <a:buSzPts val="1400"/>
              <a:buFont typeface="Arial" panose="020B0604020202020204" pitchFamily="34" charset="0"/>
              <a:buChar char="●"/>
            </a:pPr>
            <a:r>
              <a:rPr lang="en-US" sz="1700" dirty="0"/>
              <a:t>MQTT</a:t>
            </a:r>
          </a:p>
          <a:p>
            <a:pPr marL="457200" indent="-317500" algn="l" rtl="0">
              <a:spcBef>
                <a:spcPts val="0"/>
              </a:spcBef>
              <a:spcAft>
                <a:spcPts val="600"/>
              </a:spcAft>
              <a:buSzPts val="1400"/>
              <a:buFont typeface="Arial" panose="020B0604020202020204" pitchFamily="34" charset="0"/>
              <a:buChar char="●"/>
            </a:pPr>
            <a:endParaRPr lang="en-US" sz="1700" dirty="0"/>
          </a:p>
          <a:p>
            <a:pPr marL="457200" indent="-317500" algn="l" rtl="0">
              <a:spcBef>
                <a:spcPts val="0"/>
              </a:spcBef>
              <a:spcAft>
                <a:spcPts val="600"/>
              </a:spcAft>
              <a:buSzPts val="1400"/>
              <a:buFont typeface="Arial" panose="020B0604020202020204" pitchFamily="34" charset="0"/>
              <a:buChar char="●"/>
            </a:pPr>
            <a:r>
              <a:rPr lang="en-US" sz="1700" dirty="0"/>
              <a:t>AWS</a:t>
            </a:r>
          </a:p>
          <a:p>
            <a:pPr marL="457200" indent="-317500" algn="l" rtl="0">
              <a:spcBef>
                <a:spcPts val="0"/>
              </a:spcBef>
              <a:spcAft>
                <a:spcPts val="600"/>
              </a:spcAft>
              <a:buSzPts val="1400"/>
              <a:buFont typeface="Arial" panose="020B0604020202020204" pitchFamily="34" charset="0"/>
              <a:buChar char="●"/>
            </a:pPr>
            <a:endParaRPr lang="en-US" sz="1700" dirty="0"/>
          </a:p>
          <a:p>
            <a:pPr marL="457200" indent="-317500" algn="l" rtl="0">
              <a:spcBef>
                <a:spcPts val="0"/>
              </a:spcBef>
              <a:spcAft>
                <a:spcPts val="600"/>
              </a:spcAft>
              <a:buSzPts val="1400"/>
              <a:buFont typeface="Arial" panose="020B0604020202020204" pitchFamily="34" charset="0"/>
              <a:buChar char="●"/>
            </a:pPr>
            <a:r>
              <a:rPr lang="en-US" sz="1700" dirty="0" err="1"/>
              <a:t>Ghidra</a:t>
            </a:r>
            <a:endParaRPr lang="en-US" sz="1700" dirty="0"/>
          </a:p>
          <a:p>
            <a:pPr marL="457200" lvl="0" indent="-317500" algn="l" rtl="0">
              <a:spcBef>
                <a:spcPts val="0"/>
              </a:spcBef>
              <a:spcAft>
                <a:spcPts val="600"/>
              </a:spcAft>
              <a:buClr>
                <a:schemeClr val="lt2"/>
              </a:buClr>
              <a:buSzPts val="1400"/>
              <a:buChar char="●"/>
            </a:pPr>
            <a:endParaRPr lang="en-US" sz="1700" dirty="0"/>
          </a:p>
          <a:p>
            <a:pPr marL="457200" lvl="0" indent="-317500" algn="l" rtl="0">
              <a:spcBef>
                <a:spcPts val="0"/>
              </a:spcBef>
              <a:spcAft>
                <a:spcPts val="600"/>
              </a:spcAft>
              <a:buClr>
                <a:schemeClr val="lt2"/>
              </a:buClr>
              <a:buSzPts val="1400"/>
              <a:buChar char="●"/>
            </a:pPr>
            <a:endParaRPr lang="en-US" sz="1700" dirty="0"/>
          </a:p>
        </p:txBody>
      </p:sp>
      <p:sp>
        <p:nvSpPr>
          <p:cNvPr id="4" name="תיבת טקסט 3">
            <a:extLst>
              <a:ext uri="{FF2B5EF4-FFF2-40B4-BE49-F238E27FC236}">
                <a16:creationId xmlns:a16="http://schemas.microsoft.com/office/drawing/2014/main" id="{03C7FCD0-342D-8833-62AE-52BBD23BCFD9}"/>
              </a:ext>
            </a:extLst>
          </p:cNvPr>
          <p:cNvSpPr txBox="1"/>
          <p:nvPr/>
        </p:nvSpPr>
        <p:spPr>
          <a:xfrm>
            <a:off x="838200" y="220083"/>
            <a:ext cx="10515600" cy="1325563"/>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5000" i="0" kern="1200" dirty="0">
                <a:ln w="0"/>
                <a:solidFill>
                  <a:schemeClr val="accent1"/>
                </a:solidFill>
                <a:effectLst>
                  <a:outerShdw blurRad="38100" dist="25400" dir="5400000" algn="ctr" rotWithShape="0">
                    <a:srgbClr val="6E747A">
                      <a:alpha val="43000"/>
                    </a:srgbClr>
                  </a:outerShdw>
                </a:effectLst>
                <a:latin typeface="+mj-lt"/>
                <a:ea typeface="+mj-ea"/>
                <a:cs typeface="+mj-cs"/>
              </a:rPr>
              <a:t>Main Components</a:t>
            </a:r>
            <a:endParaRPr lang="en-US" sz="5000" kern="1200" dirty="0">
              <a:ln w="0"/>
              <a:solidFill>
                <a:schemeClr val="accent1"/>
              </a:solidFill>
              <a:effectLst>
                <a:outerShdw blurRad="38100" dist="25400" dir="5400000" algn="ctr" rotWithShape="0">
                  <a:srgbClr val="6E747A">
                    <a:alpha val="43000"/>
                  </a:srgbClr>
                </a:outerShdw>
              </a:effectLst>
              <a:latin typeface="+mj-lt"/>
              <a:ea typeface="+mj-ea"/>
              <a:cs typeface="+mj-cs"/>
            </a:endParaRPr>
          </a:p>
        </p:txBody>
      </p:sp>
    </p:spTree>
    <p:extLst>
      <p:ext uri="{BB962C8B-B14F-4D97-AF65-F5344CB8AC3E}">
        <p14:creationId xmlns:p14="http://schemas.microsoft.com/office/powerpoint/2010/main" val="388313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תיבת טקסט 4">
            <a:extLst>
              <a:ext uri="{FF2B5EF4-FFF2-40B4-BE49-F238E27FC236}">
                <a16:creationId xmlns:a16="http://schemas.microsoft.com/office/drawing/2014/main" id="{5D75C450-9093-E4D0-0479-70E532192CA8}"/>
              </a:ext>
            </a:extLst>
          </p:cNvPr>
          <p:cNvSpPr txBox="1"/>
          <p:nvPr/>
        </p:nvSpPr>
        <p:spPr>
          <a:xfrm>
            <a:off x="2187363" y="728910"/>
            <a:ext cx="6524018" cy="983147"/>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5000" kern="1200" dirty="0">
                <a:ln w="0"/>
                <a:solidFill>
                  <a:schemeClr val="accent1"/>
                </a:solidFill>
                <a:effectLst>
                  <a:outerShdw blurRad="38100" dist="25400" dir="5400000" algn="ctr" rotWithShape="0">
                    <a:srgbClr val="6E747A">
                      <a:alpha val="43000"/>
                    </a:srgbClr>
                  </a:outerShdw>
                </a:effectLst>
                <a:latin typeface="+mj-lt"/>
                <a:ea typeface="+mj-ea"/>
                <a:cs typeface="+mj-cs"/>
              </a:rPr>
              <a:t>Room Conditions</a:t>
            </a:r>
          </a:p>
        </p:txBody>
      </p:sp>
      <p:pic>
        <p:nvPicPr>
          <p:cNvPr id="12" name="Graphic 11" descr="מיטת תינוק">
            <a:extLst>
              <a:ext uri="{FF2B5EF4-FFF2-40B4-BE49-F238E27FC236}">
                <a16:creationId xmlns:a16="http://schemas.microsoft.com/office/drawing/2014/main" id="{27133CF2-E6F5-B25E-6521-E5EE14BD1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513526"/>
            <a:ext cx="1198532" cy="1198532"/>
          </a:xfrm>
          <a:prstGeom prst="rect">
            <a:avLst/>
          </a:prstGeom>
        </p:spPr>
      </p:pic>
      <p:sp>
        <p:nvSpPr>
          <p:cNvPr id="8" name="תיבת טקסט 7">
            <a:extLst>
              <a:ext uri="{FF2B5EF4-FFF2-40B4-BE49-F238E27FC236}">
                <a16:creationId xmlns:a16="http://schemas.microsoft.com/office/drawing/2014/main" id="{0702B8FA-53CB-BC14-5C5A-524885DE9C19}"/>
              </a:ext>
            </a:extLst>
          </p:cNvPr>
          <p:cNvSpPr txBox="1"/>
          <p:nvPr/>
        </p:nvSpPr>
        <p:spPr>
          <a:xfrm>
            <a:off x="2187362" y="2303792"/>
            <a:ext cx="5801917" cy="2432169"/>
          </a:xfrm>
          <a:prstGeom prst="rect">
            <a:avLst/>
          </a:prstGeom>
        </p:spPr>
        <p:txBody>
          <a:bodyPr vert="horz" lIns="91440" tIns="45720" rIns="91440" bIns="45720" rtlCol="0">
            <a:noAutofit/>
          </a:bodyPr>
          <a:lstStyle/>
          <a:p>
            <a:pPr indent="-228600" algn="l" rtl="0">
              <a:lnSpc>
                <a:spcPct val="90000"/>
              </a:lnSpc>
              <a:spcAft>
                <a:spcPts val="600"/>
              </a:spcAft>
              <a:buFont typeface="Arial" panose="020B0604020202020204" pitchFamily="34" charset="0"/>
              <a:buChar char="•"/>
            </a:pPr>
            <a:r>
              <a:rPr lang="en-US" sz="1500" dirty="0"/>
              <a:t>Our system ensures real-time monitoring of temperature and humidity, prominently displaying the data for quick assessment.</a:t>
            </a:r>
          </a:p>
          <a:p>
            <a:pPr indent="-228600" algn="l" rtl="0">
              <a:lnSpc>
                <a:spcPct val="90000"/>
              </a:lnSpc>
              <a:spcAft>
                <a:spcPts val="600"/>
              </a:spcAft>
              <a:buFont typeface="Arial" panose="020B0604020202020204" pitchFamily="34" charset="0"/>
              <a:buChar char="•"/>
            </a:pPr>
            <a:endParaRPr lang="en-US" sz="1500" dirty="0"/>
          </a:p>
          <a:p>
            <a:pPr indent="-228600" algn="l" rtl="0">
              <a:lnSpc>
                <a:spcPct val="90000"/>
              </a:lnSpc>
              <a:spcAft>
                <a:spcPts val="600"/>
              </a:spcAft>
              <a:buFont typeface="Arial" panose="020B0604020202020204" pitchFamily="34" charset="0"/>
              <a:buChar char="•"/>
            </a:pPr>
            <a:r>
              <a:rPr lang="en-US" sz="1500" dirty="0"/>
              <a:t>In cases of excessively high or low temperature or humidity levels, the system triggers a red or orange LED indicator, providing a visual alert for immediate attention.</a:t>
            </a:r>
          </a:p>
          <a:p>
            <a:pPr indent="-228600" algn="l" rtl="0">
              <a:lnSpc>
                <a:spcPct val="90000"/>
              </a:lnSpc>
              <a:spcAft>
                <a:spcPts val="600"/>
              </a:spcAft>
              <a:buFont typeface="Arial" panose="020B0604020202020204" pitchFamily="34" charset="0"/>
              <a:buChar char="•"/>
            </a:pPr>
            <a:endParaRPr lang="en-US" sz="1500" dirty="0"/>
          </a:p>
          <a:p>
            <a:pPr indent="-228600" algn="l" rtl="0">
              <a:lnSpc>
                <a:spcPct val="90000"/>
              </a:lnSpc>
              <a:spcAft>
                <a:spcPts val="600"/>
              </a:spcAft>
              <a:buFont typeface="Arial" panose="020B0604020202020204" pitchFamily="34" charset="0"/>
              <a:buChar char="•"/>
            </a:pPr>
            <a:r>
              <a:rPr lang="en-US" sz="1500" dirty="0"/>
              <a:t>With an easy-to-read display and color-coded LED notifications, caregivers can swiftly respond to unfavorable environmental conditions in the baby room, enhancing safety and comfort.</a:t>
            </a:r>
          </a:p>
        </p:txBody>
      </p:sp>
      <p:pic>
        <p:nvPicPr>
          <p:cNvPr id="14" name="Graphic 13" descr="מיטת תינוק">
            <a:extLst>
              <a:ext uri="{FF2B5EF4-FFF2-40B4-BE49-F238E27FC236}">
                <a16:creationId xmlns:a16="http://schemas.microsoft.com/office/drawing/2014/main" id="{15B9E433-8187-4CE6-9523-0CFFF62A9A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067965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וידאו טמפרטורה">
            <a:hlinkClick r:id="" action="ppaction://media"/>
            <a:extLst>
              <a:ext uri="{FF2B5EF4-FFF2-40B4-BE49-F238E27FC236}">
                <a16:creationId xmlns:a16="http://schemas.microsoft.com/office/drawing/2014/main" id="{045A6D30-2328-46C1-61DE-9157DE8D1E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08691" y="0"/>
            <a:ext cx="3895232" cy="6880900"/>
          </a:xfrm>
          <a:prstGeom prst="rect">
            <a:avLst/>
          </a:prstGeom>
        </p:spPr>
      </p:pic>
    </p:spTree>
    <p:extLst>
      <p:ext uri="{BB962C8B-B14F-4D97-AF65-F5344CB8AC3E}">
        <p14:creationId xmlns:p14="http://schemas.microsoft.com/office/powerpoint/2010/main" val="24673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6B1C7594-A0E5-7101-C70B-27C26334FF4A}"/>
              </a:ext>
            </a:extLst>
          </p:cNvPr>
          <p:cNvSpPr txBox="1"/>
          <p:nvPr/>
        </p:nvSpPr>
        <p:spPr>
          <a:xfrm>
            <a:off x="1988070" y="1110556"/>
            <a:ext cx="5801917" cy="644621"/>
          </a:xfrm>
          <a:prstGeom prst="rect">
            <a:avLst/>
          </a:prstGeom>
        </p:spPr>
        <p:txBody>
          <a:bodyPr vert="horz" lIns="91440" tIns="45720" rIns="91440" bIns="45720" rtlCol="0" anchor="b">
            <a:noAutofit/>
          </a:bodyPr>
          <a:lstStyle/>
          <a:p>
            <a:pPr algn="l" rtl="0">
              <a:lnSpc>
                <a:spcPct val="90000"/>
              </a:lnSpc>
              <a:spcBef>
                <a:spcPct val="0"/>
              </a:spcBef>
              <a:spcAft>
                <a:spcPts val="600"/>
              </a:spcAft>
            </a:pPr>
            <a:r>
              <a:rPr lang="en-US" sz="5000" i="0" kern="1200" dirty="0">
                <a:ln w="0"/>
                <a:solidFill>
                  <a:schemeClr val="accent1"/>
                </a:solidFill>
                <a:effectLst>
                  <a:outerShdw blurRad="38100" dist="25400" dir="5400000" algn="ctr" rotWithShape="0">
                    <a:srgbClr val="6E747A">
                      <a:alpha val="43000"/>
                    </a:srgbClr>
                  </a:outerShdw>
                </a:effectLst>
                <a:latin typeface="+mj-lt"/>
                <a:ea typeface="+mj-ea"/>
                <a:cs typeface="+mj-cs"/>
              </a:rPr>
              <a:t>Safe Nest</a:t>
            </a:r>
            <a:endParaRPr lang="en-US" sz="5000" kern="1200" dirty="0">
              <a:ln w="0"/>
              <a:solidFill>
                <a:schemeClr val="accent1"/>
              </a:solidFill>
              <a:effectLst>
                <a:outerShdw blurRad="38100" dist="25400" dir="5400000" algn="ctr" rotWithShape="0">
                  <a:srgbClr val="6E747A">
                    <a:alpha val="43000"/>
                  </a:srgbClr>
                </a:outerShdw>
              </a:effectLst>
              <a:latin typeface="+mj-lt"/>
              <a:ea typeface="+mj-ea"/>
              <a:cs typeface="+mj-cs"/>
            </a:endParaRPr>
          </a:p>
        </p:txBody>
      </p:sp>
      <p:pic>
        <p:nvPicPr>
          <p:cNvPr id="10" name="Graphic 9" descr="מחשב נישא מאובטח">
            <a:extLst>
              <a:ext uri="{FF2B5EF4-FFF2-40B4-BE49-F238E27FC236}">
                <a16:creationId xmlns:a16="http://schemas.microsoft.com/office/drawing/2014/main" id="{4D3D01BC-0E0B-81C3-50F7-3AB1557BC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655" y="548867"/>
            <a:ext cx="1198532" cy="1198532"/>
          </a:xfrm>
          <a:prstGeom prst="rect">
            <a:avLst/>
          </a:prstGeom>
        </p:spPr>
      </p:pic>
      <p:sp>
        <p:nvSpPr>
          <p:cNvPr id="6" name="תיבת טקסט 5">
            <a:extLst>
              <a:ext uri="{FF2B5EF4-FFF2-40B4-BE49-F238E27FC236}">
                <a16:creationId xmlns:a16="http://schemas.microsoft.com/office/drawing/2014/main" id="{766BFED8-9A15-878A-29E5-DACDE54BD793}"/>
              </a:ext>
            </a:extLst>
          </p:cNvPr>
          <p:cNvSpPr txBox="1"/>
          <p:nvPr/>
        </p:nvSpPr>
        <p:spPr>
          <a:xfrm>
            <a:off x="1988069" y="2124066"/>
            <a:ext cx="5801917" cy="2057045"/>
          </a:xfrm>
          <a:prstGeom prst="rect">
            <a:avLst/>
          </a:prstGeom>
        </p:spPr>
        <p:txBody>
          <a:bodyPr vert="horz" lIns="91440" tIns="45720" rIns="91440" bIns="45720" rtlCol="0">
            <a:normAutofit fontScale="92500" lnSpcReduction="10000"/>
          </a:bodyPr>
          <a:lstStyle/>
          <a:p>
            <a:pPr indent="-228600" algn="l" rtl="0">
              <a:lnSpc>
                <a:spcPct val="90000"/>
              </a:lnSpc>
              <a:spcAft>
                <a:spcPts val="600"/>
              </a:spcAft>
              <a:buFont typeface="Arial" panose="020B0604020202020204" pitchFamily="34" charset="0"/>
              <a:buChar char="•"/>
            </a:pPr>
            <a:r>
              <a:rPr lang="en-US" sz="1400" dirty="0"/>
              <a:t>An integrated Motion Sensor acts as a vigilant guardian, instantly activating a red LED alert upon detecting unexpected movement within the baby room.</a:t>
            </a:r>
          </a:p>
          <a:p>
            <a:pPr indent="-228600" algn="l" rtl="0">
              <a:lnSpc>
                <a:spcPct val="90000"/>
              </a:lnSpc>
              <a:spcAft>
                <a:spcPts val="600"/>
              </a:spcAft>
              <a:buFont typeface="Arial" panose="020B0604020202020204" pitchFamily="34" charset="0"/>
              <a:buChar char="•"/>
            </a:pPr>
            <a:endParaRPr lang="en-US" sz="1400" dirty="0"/>
          </a:p>
          <a:p>
            <a:pPr indent="-228600" algn="l" rtl="0">
              <a:lnSpc>
                <a:spcPct val="90000"/>
              </a:lnSpc>
              <a:spcAft>
                <a:spcPts val="600"/>
              </a:spcAft>
              <a:buFont typeface="Arial" panose="020B0604020202020204" pitchFamily="34" charset="0"/>
              <a:buChar char="•"/>
            </a:pPr>
            <a:r>
              <a:rPr lang="en-US" sz="1400" dirty="0"/>
              <a:t>When the Motion Sensor surpasses the predefined threshold, the system responds with a visible warning, allowing caregivers to promptly address any potential disturbances or unauthorized entries.</a:t>
            </a:r>
          </a:p>
          <a:p>
            <a:pPr indent="-228600" algn="l" rtl="0">
              <a:lnSpc>
                <a:spcPct val="90000"/>
              </a:lnSpc>
              <a:spcAft>
                <a:spcPts val="600"/>
              </a:spcAft>
              <a:buFont typeface="Arial" panose="020B0604020202020204" pitchFamily="34" charset="0"/>
              <a:buChar char="•"/>
            </a:pPr>
            <a:endParaRPr lang="en-US" sz="1400" dirty="0"/>
          </a:p>
          <a:p>
            <a:pPr indent="-228600" algn="l" rtl="0">
              <a:lnSpc>
                <a:spcPct val="90000"/>
              </a:lnSpc>
              <a:spcAft>
                <a:spcPts val="600"/>
              </a:spcAft>
              <a:buFont typeface="Arial" panose="020B0604020202020204" pitchFamily="34" charset="0"/>
              <a:buChar char="•"/>
            </a:pPr>
            <a:r>
              <a:rPr lang="en-US" sz="1400" dirty="0"/>
              <a:t>Enhancing security, the IoT system's Motion Sensor ensures a proactive approach by illuminating the red LED, providing an immediate visual cue to monitor and safeguard the baby room against unforeseen events.</a:t>
            </a:r>
          </a:p>
        </p:txBody>
      </p:sp>
      <p:pic>
        <p:nvPicPr>
          <p:cNvPr id="12" name="Graphic 11" descr="מחשב נישא מאובטח">
            <a:extLst>
              <a:ext uri="{FF2B5EF4-FFF2-40B4-BE49-F238E27FC236}">
                <a16:creationId xmlns:a16="http://schemas.microsoft.com/office/drawing/2014/main" id="{CEEF9945-193E-4327-93E5-BDE7F8CAC2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pic>
        <p:nvPicPr>
          <p:cNvPr id="5" name="תמונה 4" descr="תמונה שמכילה טקסט, צילום מסך, גופן, תוכנה&#10;&#10;התיאור נוצר באופן אוטומטי">
            <a:extLst>
              <a:ext uri="{FF2B5EF4-FFF2-40B4-BE49-F238E27FC236}">
                <a16:creationId xmlns:a16="http://schemas.microsoft.com/office/drawing/2014/main" id="{621D5EC6-EE4F-BF53-026E-E7D94143B783}"/>
              </a:ext>
            </a:extLst>
          </p:cNvPr>
          <p:cNvPicPr>
            <a:picLocks noChangeAspect="1"/>
          </p:cNvPicPr>
          <p:nvPr/>
        </p:nvPicPr>
        <p:blipFill>
          <a:blip r:embed="rId4"/>
          <a:stretch>
            <a:fillRect/>
          </a:stretch>
        </p:blipFill>
        <p:spPr>
          <a:xfrm>
            <a:off x="2060568" y="4457522"/>
            <a:ext cx="4258669" cy="2259294"/>
          </a:xfrm>
          <a:prstGeom prst="rect">
            <a:avLst/>
          </a:prstGeom>
        </p:spPr>
      </p:pic>
    </p:spTree>
    <p:extLst>
      <p:ext uri="{BB962C8B-B14F-4D97-AF65-F5344CB8AC3E}">
        <p14:creationId xmlns:p14="http://schemas.microsoft.com/office/powerpoint/2010/main" val="1633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diagram of a cloud computing system&#10;&#10;Description automatically generated">
            <a:extLst>
              <a:ext uri="{FF2B5EF4-FFF2-40B4-BE49-F238E27FC236}">
                <a16:creationId xmlns:a16="http://schemas.microsoft.com/office/drawing/2014/main" id="{928AC054-8C96-6383-FD79-0E4A4AFE3BF0}"/>
              </a:ext>
            </a:extLst>
          </p:cNvPr>
          <p:cNvPicPr>
            <a:picLocks noChangeAspect="1"/>
          </p:cNvPicPr>
          <p:nvPr/>
        </p:nvPicPr>
        <p:blipFill>
          <a:blip r:embed="rId2"/>
          <a:stretch>
            <a:fillRect/>
          </a:stretch>
        </p:blipFill>
        <p:spPr>
          <a:xfrm>
            <a:off x="311458" y="1105911"/>
            <a:ext cx="6190241" cy="4302218"/>
          </a:xfrm>
          <a:prstGeom prst="rect">
            <a:avLst/>
          </a:prstGeom>
        </p:spPr>
      </p:pic>
      <p:pic>
        <p:nvPicPr>
          <p:cNvPr id="6" name="תמונה 5" descr="תמונה שמכילה טקסט, צילום מסך, גופן, קו&#10;&#10;התיאור נוצר באופן אוטומטי">
            <a:extLst>
              <a:ext uri="{FF2B5EF4-FFF2-40B4-BE49-F238E27FC236}">
                <a16:creationId xmlns:a16="http://schemas.microsoft.com/office/drawing/2014/main" id="{4BF94214-D4F3-7FC3-B3B0-5EF5FE8A60A6}"/>
              </a:ext>
            </a:extLst>
          </p:cNvPr>
          <p:cNvPicPr>
            <a:picLocks noChangeAspect="1"/>
          </p:cNvPicPr>
          <p:nvPr/>
        </p:nvPicPr>
        <p:blipFill>
          <a:blip r:embed="rId3"/>
          <a:stretch>
            <a:fillRect/>
          </a:stretch>
        </p:blipFill>
        <p:spPr>
          <a:xfrm>
            <a:off x="5774131" y="4717964"/>
            <a:ext cx="5999305" cy="984165"/>
          </a:xfrm>
          <a:prstGeom prst="rect">
            <a:avLst/>
          </a:prstGeom>
        </p:spPr>
      </p:pic>
      <p:sp>
        <p:nvSpPr>
          <p:cNvPr id="7" name="תיבת טקסט 6">
            <a:extLst>
              <a:ext uri="{FF2B5EF4-FFF2-40B4-BE49-F238E27FC236}">
                <a16:creationId xmlns:a16="http://schemas.microsoft.com/office/drawing/2014/main" id="{90C08569-9969-C05F-B000-1A204BA8C47A}"/>
              </a:ext>
            </a:extLst>
          </p:cNvPr>
          <p:cNvSpPr txBox="1"/>
          <p:nvPr/>
        </p:nvSpPr>
        <p:spPr>
          <a:xfrm>
            <a:off x="6807733" y="1157543"/>
            <a:ext cx="4672548" cy="2308324"/>
          </a:xfrm>
          <a:prstGeom prst="rect">
            <a:avLst/>
          </a:prstGeom>
          <a:noFill/>
        </p:spPr>
        <p:txBody>
          <a:bodyPr wrap="square" rtlCol="1">
            <a:spAutoFit/>
          </a:bodyPr>
          <a:lstStyle/>
          <a:p>
            <a:pPr algn="l"/>
            <a:r>
              <a:rPr lang="en-US" sz="1600" b="1" u="sng" dirty="0"/>
              <a:t>MQTT</a:t>
            </a:r>
            <a:r>
              <a:rPr lang="en-US" sz="1600" u="sng" dirty="0"/>
              <a:t> (Message Queuing Telemetry Transport) </a:t>
            </a:r>
          </a:p>
          <a:p>
            <a:pPr algn="l" rtl="0"/>
            <a:r>
              <a:rPr lang="en-US" sz="1600" dirty="0"/>
              <a:t>A lightweight and efficient messaging protocol designed for communication in low-bandwidth, high-latency, or unreliable networks.</a:t>
            </a:r>
          </a:p>
          <a:p>
            <a:pPr algn="l" rtl="0"/>
            <a:endParaRPr lang="en-US" sz="1600" dirty="0"/>
          </a:p>
          <a:p>
            <a:pPr algn="l"/>
            <a:r>
              <a:rPr lang="en-US" sz="1600" dirty="0"/>
              <a:t>In your system, the ESP32 utilizes the MQTT protocol (through MQTT brokers) to establish a reliable and streamlined communication channel with the AWS cloud.</a:t>
            </a:r>
          </a:p>
        </p:txBody>
      </p:sp>
    </p:spTree>
    <p:extLst>
      <p:ext uri="{BB962C8B-B14F-4D97-AF65-F5344CB8AC3E}">
        <p14:creationId xmlns:p14="http://schemas.microsoft.com/office/powerpoint/2010/main" val="2229178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3F6F091A-46FC-DB19-F5DE-0D90748D20AF}"/>
              </a:ext>
            </a:extLst>
          </p:cNvPr>
          <p:cNvSpPr txBox="1"/>
          <p:nvPr/>
        </p:nvSpPr>
        <p:spPr>
          <a:xfrm>
            <a:off x="2187364" y="816336"/>
            <a:ext cx="5801917" cy="735098"/>
          </a:xfrm>
          <a:prstGeom prst="rect">
            <a:avLst/>
          </a:prstGeom>
        </p:spPr>
        <p:txBody>
          <a:bodyPr vert="horz" lIns="91440" tIns="45720" rIns="91440" bIns="45720" rtlCol="0" anchor="b">
            <a:noAutofit/>
          </a:bodyPr>
          <a:lstStyle/>
          <a:p>
            <a:pPr algn="l" rtl="0">
              <a:lnSpc>
                <a:spcPct val="90000"/>
              </a:lnSpc>
              <a:spcBef>
                <a:spcPct val="0"/>
              </a:spcBef>
              <a:spcAft>
                <a:spcPts val="600"/>
              </a:spcAft>
            </a:pPr>
            <a:r>
              <a:rPr lang="en-US" sz="5000" i="0" kern="1200" dirty="0">
                <a:ln w="0"/>
                <a:solidFill>
                  <a:schemeClr val="accent1"/>
                </a:solidFill>
                <a:effectLst>
                  <a:outerShdw blurRad="38100" dist="25400" dir="5400000" algn="ctr" rotWithShape="0">
                    <a:srgbClr val="6E747A">
                      <a:alpha val="43000"/>
                    </a:srgbClr>
                  </a:outerShdw>
                </a:effectLst>
                <a:latin typeface="+mj-lt"/>
                <a:ea typeface="+mj-ea"/>
                <a:cs typeface="+mj-cs"/>
              </a:rPr>
              <a:t>Secure Sync Baby</a:t>
            </a:r>
            <a:endParaRPr lang="en-US" sz="5000" kern="1200" dirty="0">
              <a:ln w="0"/>
              <a:solidFill>
                <a:schemeClr val="accent1"/>
              </a:solidFill>
              <a:effectLst>
                <a:outerShdw blurRad="38100" dist="25400" dir="5400000" algn="ctr" rotWithShape="0">
                  <a:srgbClr val="6E747A">
                    <a:alpha val="43000"/>
                  </a:srgbClr>
                </a:outerShdw>
              </a:effectLst>
              <a:latin typeface="+mj-lt"/>
              <a:ea typeface="+mj-ea"/>
              <a:cs typeface="+mj-cs"/>
            </a:endParaRPr>
          </a:p>
        </p:txBody>
      </p:sp>
      <p:pic>
        <p:nvPicPr>
          <p:cNvPr id="10" name="Graphic 9" descr="אלחוטי">
            <a:extLst>
              <a:ext uri="{FF2B5EF4-FFF2-40B4-BE49-F238E27FC236}">
                <a16:creationId xmlns:a16="http://schemas.microsoft.com/office/drawing/2014/main" id="{BD6D142A-9154-8B68-0C42-8B215FDE6F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9" y="345123"/>
            <a:ext cx="1198532" cy="1198532"/>
          </a:xfrm>
          <a:prstGeom prst="rect">
            <a:avLst/>
          </a:prstGeom>
        </p:spPr>
      </p:pic>
      <p:sp>
        <p:nvSpPr>
          <p:cNvPr id="6" name="תיבת טקסט 5">
            <a:extLst>
              <a:ext uri="{FF2B5EF4-FFF2-40B4-BE49-F238E27FC236}">
                <a16:creationId xmlns:a16="http://schemas.microsoft.com/office/drawing/2014/main" id="{709FF0C3-346E-C4EC-A7DF-A0BB87FFA93C}"/>
              </a:ext>
            </a:extLst>
          </p:cNvPr>
          <p:cNvSpPr txBox="1"/>
          <p:nvPr/>
        </p:nvSpPr>
        <p:spPr>
          <a:xfrm>
            <a:off x="2163918" y="2147671"/>
            <a:ext cx="5801917" cy="3264838"/>
          </a:xfrm>
          <a:prstGeom prst="rect">
            <a:avLst/>
          </a:prstGeom>
        </p:spPr>
        <p:txBody>
          <a:bodyPr vert="horz" lIns="91440" tIns="45720" rIns="91440" bIns="45720" rtlCol="0">
            <a:noAutofit/>
          </a:bodyPr>
          <a:lstStyle/>
          <a:p>
            <a:pPr indent="-228600" algn="l" rtl="0">
              <a:lnSpc>
                <a:spcPct val="90000"/>
              </a:lnSpc>
              <a:spcAft>
                <a:spcPts val="600"/>
              </a:spcAft>
              <a:buFont typeface="Arial" panose="020B0604020202020204" pitchFamily="34" charset="0"/>
              <a:buChar char="•"/>
            </a:pPr>
            <a:r>
              <a:rPr lang="en-US" sz="1300" u="sng" dirty="0"/>
              <a:t>Effortless Connectivity:</a:t>
            </a:r>
          </a:p>
          <a:p>
            <a:pPr algn="l" rtl="0">
              <a:lnSpc>
                <a:spcPct val="90000"/>
              </a:lnSpc>
              <a:spcAft>
                <a:spcPts val="600"/>
              </a:spcAft>
            </a:pPr>
            <a:r>
              <a:rPr lang="en-US" sz="1300" dirty="0"/>
              <a:t>Seamlessly linked to your home Wi-Fi, the IoT system employs MQTT to establish a secure and efficient connection with AWS, facilitating real-time data transfer between the baby room and the cloud.</a:t>
            </a:r>
          </a:p>
          <a:p>
            <a:pPr indent="-228600" algn="l" rtl="0">
              <a:lnSpc>
                <a:spcPct val="90000"/>
              </a:lnSpc>
              <a:spcAft>
                <a:spcPts val="600"/>
              </a:spcAft>
              <a:buFont typeface="Arial" panose="020B0604020202020204" pitchFamily="34" charset="0"/>
              <a:buChar char="•"/>
            </a:pPr>
            <a:endParaRPr lang="en-US" sz="1300" dirty="0"/>
          </a:p>
          <a:p>
            <a:pPr indent="-228600" algn="l" rtl="0">
              <a:lnSpc>
                <a:spcPct val="90000"/>
              </a:lnSpc>
              <a:spcAft>
                <a:spcPts val="600"/>
              </a:spcAft>
              <a:buFont typeface="Arial" panose="020B0604020202020204" pitchFamily="34" charset="0"/>
              <a:buChar char="•"/>
            </a:pPr>
            <a:r>
              <a:rPr lang="en-US" sz="1300" u="sng" dirty="0"/>
              <a:t>Real-Time Data Exchange:</a:t>
            </a:r>
          </a:p>
          <a:p>
            <a:pPr algn="l" rtl="0">
              <a:lnSpc>
                <a:spcPct val="90000"/>
              </a:lnSpc>
              <a:spcAft>
                <a:spcPts val="600"/>
              </a:spcAft>
            </a:pPr>
            <a:r>
              <a:rPr lang="en-US" sz="1300" dirty="0"/>
              <a:t>Through MQTT, the system ensures constant, bidirectional data flow, allowing for instantaneous updates on temperature, humidity, and motion events between the baby room and AWS servers.</a:t>
            </a:r>
          </a:p>
          <a:p>
            <a:pPr indent="-228600" algn="l" rtl="0">
              <a:lnSpc>
                <a:spcPct val="90000"/>
              </a:lnSpc>
              <a:spcAft>
                <a:spcPts val="600"/>
              </a:spcAft>
              <a:buFont typeface="Arial" panose="020B0604020202020204" pitchFamily="34" charset="0"/>
              <a:buChar char="•"/>
            </a:pPr>
            <a:endParaRPr lang="en-US" sz="1300" dirty="0"/>
          </a:p>
          <a:p>
            <a:pPr indent="-228600" algn="l" rtl="0">
              <a:lnSpc>
                <a:spcPct val="90000"/>
              </a:lnSpc>
              <a:spcAft>
                <a:spcPts val="600"/>
              </a:spcAft>
              <a:buFont typeface="Arial" panose="020B0604020202020204" pitchFamily="34" charset="0"/>
              <a:buChar char="•"/>
            </a:pPr>
            <a:r>
              <a:rPr lang="en-US" sz="1300" u="sng" dirty="0"/>
              <a:t>Robust Cloud Integration: </a:t>
            </a:r>
          </a:p>
          <a:p>
            <a:pPr algn="l" rtl="0">
              <a:lnSpc>
                <a:spcPct val="90000"/>
              </a:lnSpc>
              <a:spcAft>
                <a:spcPts val="600"/>
              </a:spcAft>
            </a:pPr>
            <a:r>
              <a:rPr lang="en-US" sz="1300" dirty="0"/>
              <a:t>Leveraging AWS, the system not only ensures data security but also enables smooth data synchronization, providing caregivers with instant access to vital information and historical trends for comprehensive baby room management.</a:t>
            </a:r>
          </a:p>
        </p:txBody>
      </p:sp>
      <p:pic>
        <p:nvPicPr>
          <p:cNvPr id="12" name="Graphic 11" descr="אלחוטי">
            <a:extLst>
              <a:ext uri="{FF2B5EF4-FFF2-40B4-BE49-F238E27FC236}">
                <a16:creationId xmlns:a16="http://schemas.microsoft.com/office/drawing/2014/main" id="{D8377221-C59D-44DF-B5A5-8CA3336339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738166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3F6F091A-46FC-DB19-F5DE-0D90748D20AF}"/>
              </a:ext>
            </a:extLst>
          </p:cNvPr>
          <p:cNvSpPr txBox="1"/>
          <p:nvPr/>
        </p:nvSpPr>
        <p:spPr>
          <a:xfrm>
            <a:off x="2187364" y="816336"/>
            <a:ext cx="5801917" cy="735098"/>
          </a:xfrm>
          <a:prstGeom prst="rect">
            <a:avLst/>
          </a:prstGeom>
        </p:spPr>
        <p:txBody>
          <a:bodyPr vert="horz" lIns="91440" tIns="45720" rIns="91440" bIns="45720" rtlCol="0" anchor="b">
            <a:noAutofit/>
          </a:bodyPr>
          <a:lstStyle/>
          <a:p>
            <a:pPr algn="l" rtl="0">
              <a:lnSpc>
                <a:spcPct val="90000"/>
              </a:lnSpc>
              <a:spcBef>
                <a:spcPct val="0"/>
              </a:spcBef>
              <a:spcAft>
                <a:spcPts val="600"/>
              </a:spcAft>
            </a:pPr>
            <a:r>
              <a:rPr lang="en-US" sz="5000" i="0" kern="1200" dirty="0">
                <a:ln w="0"/>
                <a:solidFill>
                  <a:schemeClr val="accent1"/>
                </a:solidFill>
                <a:effectLst>
                  <a:outerShdw blurRad="38100" dist="25400" dir="5400000" algn="ctr" rotWithShape="0">
                    <a:srgbClr val="6E747A">
                      <a:alpha val="43000"/>
                    </a:srgbClr>
                  </a:outerShdw>
                </a:effectLst>
                <a:latin typeface="+mj-lt"/>
                <a:ea typeface="+mj-ea"/>
                <a:cs typeface="+mj-cs"/>
              </a:rPr>
              <a:t>Related Article</a:t>
            </a:r>
            <a:endParaRPr lang="en-US" sz="5000" kern="1200" dirty="0">
              <a:ln w="0"/>
              <a:solidFill>
                <a:schemeClr val="accent1"/>
              </a:solidFill>
              <a:effectLst>
                <a:outerShdw blurRad="38100" dist="25400" dir="5400000" algn="ctr" rotWithShape="0">
                  <a:srgbClr val="6E747A">
                    <a:alpha val="43000"/>
                  </a:srgbClr>
                </a:outerShdw>
              </a:effectLst>
              <a:latin typeface="+mj-lt"/>
              <a:ea typeface="+mj-ea"/>
              <a:cs typeface="+mj-cs"/>
            </a:endParaRPr>
          </a:p>
        </p:txBody>
      </p:sp>
      <p:pic>
        <p:nvPicPr>
          <p:cNvPr id="10" name="Graphic 9" descr="אלחוטי">
            <a:extLst>
              <a:ext uri="{FF2B5EF4-FFF2-40B4-BE49-F238E27FC236}">
                <a16:creationId xmlns:a16="http://schemas.microsoft.com/office/drawing/2014/main" id="{BD6D142A-9154-8B68-0C42-8B215FDE6F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9" y="345123"/>
            <a:ext cx="1198532" cy="1198532"/>
          </a:xfrm>
          <a:prstGeom prst="rect">
            <a:avLst/>
          </a:prstGeom>
        </p:spPr>
      </p:pic>
      <p:pic>
        <p:nvPicPr>
          <p:cNvPr id="3" name="תמונה 2">
            <a:extLst>
              <a:ext uri="{FF2B5EF4-FFF2-40B4-BE49-F238E27FC236}">
                <a16:creationId xmlns:a16="http://schemas.microsoft.com/office/drawing/2014/main" id="{C56C5A51-938B-815C-5A72-E7994F782F1D}"/>
              </a:ext>
            </a:extLst>
          </p:cNvPr>
          <p:cNvPicPr>
            <a:picLocks noChangeAspect="1"/>
          </p:cNvPicPr>
          <p:nvPr/>
        </p:nvPicPr>
        <p:blipFill>
          <a:blip r:embed="rId4"/>
          <a:stretch>
            <a:fillRect/>
          </a:stretch>
        </p:blipFill>
        <p:spPr>
          <a:xfrm>
            <a:off x="7989281" y="3269935"/>
            <a:ext cx="3210915" cy="3000011"/>
          </a:xfrm>
          <a:prstGeom prst="rect">
            <a:avLst/>
          </a:prstGeom>
        </p:spPr>
      </p:pic>
      <p:pic>
        <p:nvPicPr>
          <p:cNvPr id="7" name="תמונה 6">
            <a:extLst>
              <a:ext uri="{FF2B5EF4-FFF2-40B4-BE49-F238E27FC236}">
                <a16:creationId xmlns:a16="http://schemas.microsoft.com/office/drawing/2014/main" id="{9E7DF139-CE51-C90A-DC2F-C466F99441D0}"/>
              </a:ext>
            </a:extLst>
          </p:cNvPr>
          <p:cNvPicPr>
            <a:picLocks noChangeAspect="1"/>
          </p:cNvPicPr>
          <p:nvPr/>
        </p:nvPicPr>
        <p:blipFill>
          <a:blip r:embed="rId5"/>
          <a:stretch>
            <a:fillRect/>
          </a:stretch>
        </p:blipFill>
        <p:spPr>
          <a:xfrm>
            <a:off x="736949" y="1917581"/>
            <a:ext cx="5417604" cy="3556207"/>
          </a:xfrm>
          <a:prstGeom prst="rect">
            <a:avLst/>
          </a:prstGeom>
        </p:spPr>
      </p:pic>
    </p:spTree>
    <p:extLst>
      <p:ext uri="{BB962C8B-B14F-4D97-AF65-F5344CB8AC3E}">
        <p14:creationId xmlns:p14="http://schemas.microsoft.com/office/powerpoint/2010/main" val="10015529"/>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711</TotalTime>
  <Words>600</Words>
  <Application>Microsoft Macintosh PowerPoint</Application>
  <PresentationFormat>Widescreen</PresentationFormat>
  <Paragraphs>73</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Congenial Black</vt:lpstr>
      <vt:lpstr>Söhne</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Dvir Zaguri</dc:creator>
  <cp:lastModifiedBy>michal elbaz</cp:lastModifiedBy>
  <cp:revision>25</cp:revision>
  <dcterms:created xsi:type="dcterms:W3CDTF">2024-02-24T09:40:00Z</dcterms:created>
  <dcterms:modified xsi:type="dcterms:W3CDTF">2024-03-14T10:29:47Z</dcterms:modified>
</cp:coreProperties>
</file>